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95" r:id="rId2"/>
    <p:sldId id="276" r:id="rId3"/>
    <p:sldId id="277" r:id="rId4"/>
    <p:sldId id="278" r:id="rId5"/>
    <p:sldId id="279" r:id="rId6"/>
    <p:sldId id="280" r:id="rId7"/>
    <p:sldId id="282" r:id="rId8"/>
    <p:sldId id="283" r:id="rId9"/>
    <p:sldId id="284" r:id="rId10"/>
    <p:sldId id="285" r:id="rId11"/>
    <p:sldId id="286" r:id="rId12"/>
    <p:sldId id="287" r:id="rId13"/>
    <p:sldId id="288" r:id="rId14"/>
    <p:sldId id="289" r:id="rId15"/>
    <p:sldId id="290" r:id="rId16"/>
    <p:sldId id="291" r:id="rId17"/>
    <p:sldId id="292" r:id="rId18"/>
    <p:sldId id="293" r:id="rId19"/>
    <p:sldId id="294" r:id="rId20"/>
    <p:sldId id="275" r:id="rId21"/>
    <p:sldId id="261" r:id="rId22"/>
    <p:sldId id="272" r:id="rId23"/>
    <p:sldId id="262" r:id="rId24"/>
    <p:sldId id="263" r:id="rId25"/>
    <p:sldId id="264" r:id="rId26"/>
    <p:sldId id="265" r:id="rId27"/>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94174"/>
    <a:srgbClr val="F62D38"/>
    <a:srgbClr val="2795D4"/>
    <a:srgbClr val="0696AA"/>
    <a:srgbClr val="F4540C"/>
    <a:srgbClr val="F5910B"/>
    <a:srgbClr val="B52F3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79" autoAdjust="0"/>
    <p:restoredTop sz="94660"/>
  </p:normalViewPr>
  <p:slideViewPr>
    <p:cSldViewPr snapToGrid="0">
      <p:cViewPr varScale="1">
        <p:scale>
          <a:sx n="73" d="100"/>
          <a:sy n="73" d="100"/>
        </p:scale>
        <p:origin x="-630"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30B3DF-F077-41A1-9E40-C894F6EA7F46}" type="datetimeFigureOut">
              <a:rPr lang="sk-SK" smtClean="0"/>
              <a:pPr/>
              <a:t>25.7.2014</a:t>
            </a:fld>
            <a:endParaRPr lang="sk-S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376A1A-92F1-444D-B28F-1E85A5BCB73C}" type="slidenum">
              <a:rPr lang="sk-SK" smtClean="0"/>
              <a:pPr/>
              <a:t>‹#›</a:t>
            </a:fld>
            <a:endParaRPr lang="sk-SK"/>
          </a:p>
        </p:txBody>
      </p:sp>
    </p:spTree>
    <p:extLst>
      <p:ext uri="{BB962C8B-B14F-4D97-AF65-F5344CB8AC3E}">
        <p14:creationId xmlns:p14="http://schemas.microsoft.com/office/powerpoint/2010/main" xmlns="" val="504738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sk-SK" dirty="0" err="1" smtClean="0"/>
              <a:t>It</a:t>
            </a:r>
            <a:r>
              <a:rPr lang="sk-SK" dirty="0" smtClean="0"/>
              <a:t> </a:t>
            </a:r>
            <a:r>
              <a:rPr lang="en-US" dirty="0" smtClean="0"/>
              <a:t>is a chronic medical condition in which the blood pressure</a:t>
            </a:r>
            <a:r>
              <a:rPr lang="sk-SK" dirty="0" smtClean="0"/>
              <a:t> </a:t>
            </a:r>
            <a:r>
              <a:rPr lang="en-US" dirty="0" smtClean="0"/>
              <a:t>in the arteries is persistently</a:t>
            </a:r>
            <a:r>
              <a:rPr lang="sk-SK" dirty="0" smtClean="0"/>
              <a:t> </a:t>
            </a:r>
            <a:r>
              <a:rPr lang="en-US" dirty="0" smtClean="0"/>
              <a:t>elevated.</a:t>
            </a:r>
            <a:r>
              <a:rPr lang="sk-SK" baseline="0" dirty="0" smtClean="0"/>
              <a:t> </a:t>
            </a:r>
            <a:r>
              <a:rPr lang="sk-SK" baseline="0" dirty="0" err="1" smtClean="0"/>
              <a:t>One</a:t>
            </a:r>
            <a:r>
              <a:rPr lang="sk-SK" baseline="0" dirty="0" smtClean="0"/>
              <a:t> </a:t>
            </a:r>
            <a:r>
              <a:rPr lang="sk-SK" baseline="0" dirty="0" err="1" smtClean="0"/>
              <a:t>of</a:t>
            </a:r>
            <a:r>
              <a:rPr lang="sk-SK" baseline="0" dirty="0" smtClean="0"/>
              <a:t> </a:t>
            </a:r>
            <a:r>
              <a:rPr lang="sk-SK" baseline="0" dirty="0" err="1" smtClean="0"/>
              <a:t>d</a:t>
            </a:r>
            <a:r>
              <a:rPr lang="sk-SK" sz="1200" b="0" i="0" kern="1200" dirty="0" err="1" smtClean="0">
                <a:solidFill>
                  <a:schemeClr val="tx1"/>
                </a:solidFill>
                <a:effectLst/>
                <a:latin typeface="+mn-lt"/>
                <a:ea typeface="+mn-ea"/>
                <a:cs typeface="+mn-cs"/>
              </a:rPr>
              <a:t>iseases</a:t>
            </a:r>
            <a:r>
              <a:rPr lang="sk-SK" sz="1200" b="0" i="0" kern="1200" dirty="0" smtClean="0">
                <a:solidFill>
                  <a:schemeClr val="tx1"/>
                </a:solidFill>
                <a:effectLst/>
                <a:latin typeface="+mn-lt"/>
                <a:ea typeface="+mn-ea"/>
                <a:cs typeface="+mn-cs"/>
              </a:rPr>
              <a:t> </a:t>
            </a:r>
            <a:r>
              <a:rPr lang="sk-SK" sz="1200" b="0" i="0" kern="1200" dirty="0" err="1" smtClean="0">
                <a:solidFill>
                  <a:schemeClr val="tx1"/>
                </a:solidFill>
                <a:effectLst/>
                <a:latin typeface="+mn-lt"/>
                <a:ea typeface="+mn-ea"/>
                <a:cs typeface="+mn-cs"/>
              </a:rPr>
              <a:t>of</a:t>
            </a:r>
            <a:r>
              <a:rPr lang="sk-SK" sz="1200" b="0" i="0" kern="1200" dirty="0" smtClean="0">
                <a:solidFill>
                  <a:schemeClr val="tx1"/>
                </a:solidFill>
                <a:effectLst/>
                <a:latin typeface="+mn-lt"/>
                <a:ea typeface="+mn-ea"/>
                <a:cs typeface="+mn-cs"/>
              </a:rPr>
              <a:t> </a:t>
            </a:r>
            <a:r>
              <a:rPr lang="sk-SK" sz="1200" b="0" i="0" kern="1200" dirty="0" err="1" smtClean="0">
                <a:solidFill>
                  <a:schemeClr val="tx1"/>
                </a:solidFill>
                <a:effectLst/>
                <a:latin typeface="+mn-lt"/>
                <a:ea typeface="+mn-ea"/>
                <a:cs typeface="+mn-cs"/>
              </a:rPr>
              <a:t>affluence</a:t>
            </a:r>
            <a:r>
              <a:rPr lang="sk-SK" sz="1200" b="0" i="0" kern="1200" dirty="0" smtClean="0">
                <a:solidFill>
                  <a:schemeClr val="tx1"/>
                </a:solidFill>
                <a:effectLst/>
                <a:latin typeface="+mn-lt"/>
                <a:ea typeface="+mn-ea"/>
                <a:cs typeface="+mn-cs"/>
              </a:rPr>
              <a:t>.</a:t>
            </a:r>
          </a:p>
          <a:p>
            <a:r>
              <a:rPr lang="en-US" dirty="0" smtClean="0"/>
              <a:t>Blood pressure is </a:t>
            </a:r>
            <a:r>
              <a:rPr lang="en-US" dirty="0" err="1" smtClean="0"/>
              <a:t>summarised</a:t>
            </a:r>
            <a:r>
              <a:rPr lang="en-US" dirty="0" smtClean="0"/>
              <a:t> by two measurements, systolic</a:t>
            </a:r>
            <a:r>
              <a:rPr lang="sk-SK" dirty="0" smtClean="0"/>
              <a:t> (1.st </a:t>
            </a:r>
            <a:r>
              <a:rPr lang="sk-SK" dirty="0" err="1" smtClean="0"/>
              <a:t>number</a:t>
            </a:r>
            <a:r>
              <a:rPr lang="sk-SK" dirty="0" smtClean="0"/>
              <a:t>)</a:t>
            </a:r>
            <a:r>
              <a:rPr lang="en-US" dirty="0" smtClean="0"/>
              <a:t> and diastolic</a:t>
            </a:r>
            <a:r>
              <a:rPr lang="sk-SK" dirty="0" smtClean="0"/>
              <a:t> (2.nd</a:t>
            </a:r>
            <a:r>
              <a:rPr lang="sk-SK" baseline="0" dirty="0" smtClean="0"/>
              <a:t> </a:t>
            </a:r>
            <a:r>
              <a:rPr lang="sk-SK" baseline="0" dirty="0" err="1" smtClean="0"/>
              <a:t>number</a:t>
            </a:r>
            <a:r>
              <a:rPr lang="sk-SK" dirty="0" smtClean="0"/>
              <a:t>)</a:t>
            </a:r>
          </a:p>
          <a:p>
            <a:r>
              <a:rPr lang="sk-SK" dirty="0" smtClean="0"/>
              <a:t>WHO </a:t>
            </a:r>
            <a:r>
              <a:rPr lang="sk-SK" dirty="0" err="1" smtClean="0"/>
              <a:t>definition</a:t>
            </a:r>
            <a:r>
              <a:rPr lang="sk-SK" dirty="0" smtClean="0"/>
              <a:t> </a:t>
            </a:r>
            <a:r>
              <a:rPr lang="sk-SK" dirty="0" err="1" smtClean="0"/>
              <a:t>of</a:t>
            </a:r>
            <a:r>
              <a:rPr lang="sk-SK" dirty="0" smtClean="0"/>
              <a:t> </a:t>
            </a:r>
            <a:r>
              <a:rPr lang="sk-SK" dirty="0" err="1" smtClean="0"/>
              <a:t>hypertension</a:t>
            </a:r>
            <a:r>
              <a:rPr lang="sk-SK" dirty="0" smtClean="0"/>
              <a:t> </a:t>
            </a:r>
            <a:r>
              <a:rPr lang="sk-SK" dirty="0" err="1" smtClean="0"/>
              <a:t>is</a:t>
            </a:r>
            <a:r>
              <a:rPr lang="sk-SK" dirty="0" smtClean="0"/>
              <a:t> </a:t>
            </a:r>
            <a:r>
              <a:rPr lang="sk-SK" dirty="0" err="1" smtClean="0"/>
              <a:t>blood</a:t>
            </a:r>
            <a:r>
              <a:rPr lang="sk-SK" dirty="0" smtClean="0"/>
              <a:t> </a:t>
            </a:r>
            <a:r>
              <a:rPr lang="sk-SK" dirty="0" err="1" smtClean="0"/>
              <a:t>preassure</a:t>
            </a:r>
            <a:r>
              <a:rPr lang="sk-SK" dirty="0" smtClean="0"/>
              <a:t> </a:t>
            </a:r>
            <a:r>
              <a:rPr lang="en-US" dirty="0" smtClean="0"/>
              <a:t>1</a:t>
            </a:r>
            <a:r>
              <a:rPr lang="sk-SK" dirty="0" smtClean="0"/>
              <a:t>6</a:t>
            </a:r>
            <a:r>
              <a:rPr lang="en-US" dirty="0" smtClean="0"/>
              <a:t>0/9</a:t>
            </a:r>
            <a:r>
              <a:rPr lang="sk-SK" dirty="0" smtClean="0"/>
              <a:t>5</a:t>
            </a:r>
            <a:r>
              <a:rPr lang="en-US" dirty="0" smtClean="0"/>
              <a:t> mmHg</a:t>
            </a:r>
            <a:r>
              <a:rPr lang="sk-SK" dirty="0" smtClean="0"/>
              <a:t> and </a:t>
            </a:r>
            <a:r>
              <a:rPr lang="sk-SK" dirty="0" err="1" smtClean="0"/>
              <a:t>higher</a:t>
            </a:r>
            <a:r>
              <a:rPr lang="en-US" dirty="0" smtClean="0"/>
              <a:t>.</a:t>
            </a:r>
            <a:r>
              <a:rPr lang="sk-SK" dirty="0" smtClean="0"/>
              <a:t> </a:t>
            </a:r>
            <a:r>
              <a:rPr lang="sk-SK" dirty="0" err="1" smtClean="0"/>
              <a:t>Bordering</a:t>
            </a:r>
            <a:r>
              <a:rPr lang="sk-SK" dirty="0" smtClean="0"/>
              <a:t> </a:t>
            </a:r>
            <a:r>
              <a:rPr lang="sk-SK" dirty="0" err="1" smtClean="0"/>
              <a:t>value</a:t>
            </a:r>
            <a:r>
              <a:rPr lang="sk-SK" dirty="0" smtClean="0"/>
              <a:t> </a:t>
            </a:r>
            <a:r>
              <a:rPr lang="sk-SK" dirty="0" err="1" smtClean="0"/>
              <a:t>is</a:t>
            </a:r>
            <a:r>
              <a:rPr lang="sk-SK" baseline="0" dirty="0" smtClean="0"/>
              <a:t> </a:t>
            </a:r>
            <a:r>
              <a:rPr lang="sk-SK" sz="1200" b="0" i="0" kern="1200" dirty="0" smtClean="0">
                <a:solidFill>
                  <a:schemeClr val="tx1"/>
                </a:solidFill>
                <a:effectLst/>
                <a:latin typeface="+mn-lt"/>
                <a:ea typeface="+mn-ea"/>
                <a:cs typeface="+mn-cs"/>
              </a:rPr>
              <a:t>140/90 </a:t>
            </a:r>
            <a:r>
              <a:rPr lang="sk-SK" sz="1200" b="0" i="0" kern="1200" dirty="0" err="1" smtClean="0">
                <a:solidFill>
                  <a:schemeClr val="tx1"/>
                </a:solidFill>
                <a:effectLst/>
                <a:latin typeface="+mn-lt"/>
                <a:ea typeface="+mn-ea"/>
                <a:cs typeface="+mn-cs"/>
              </a:rPr>
              <a:t>mmHg</a:t>
            </a:r>
            <a:r>
              <a:rPr lang="sk-SK" sz="1200" b="0" i="0" kern="1200" dirty="0" smtClean="0">
                <a:solidFill>
                  <a:schemeClr val="tx1"/>
                </a:solidFill>
                <a:effectLst/>
                <a:latin typeface="+mn-lt"/>
                <a:ea typeface="+mn-ea"/>
                <a:cs typeface="+mn-cs"/>
              </a:rPr>
              <a:t> (</a:t>
            </a:r>
            <a:r>
              <a:rPr lang="sk-SK" sz="1200" b="0" i="0" kern="1200" dirty="0" err="1" smtClean="0">
                <a:solidFill>
                  <a:schemeClr val="tx1"/>
                </a:solidFill>
                <a:effectLst/>
                <a:latin typeface="+mn-lt"/>
                <a:ea typeface="+mn-ea"/>
                <a:cs typeface="+mn-cs"/>
              </a:rPr>
              <a:t>normal</a:t>
            </a:r>
            <a:r>
              <a:rPr lang="sk-SK" sz="1200" b="0" i="0" kern="1200" dirty="0" smtClean="0">
                <a:solidFill>
                  <a:schemeClr val="tx1"/>
                </a:solidFill>
                <a:effectLst/>
                <a:latin typeface="+mn-lt"/>
                <a:ea typeface="+mn-ea"/>
                <a:cs typeface="+mn-cs"/>
              </a:rPr>
              <a:t> 120/80)</a:t>
            </a:r>
            <a:endParaRPr lang="en-US" dirty="0" smtClean="0"/>
          </a:p>
          <a:p>
            <a:r>
              <a:rPr lang="en-US" dirty="0" smtClean="0"/>
              <a:t>Hypertension is </a:t>
            </a:r>
            <a:r>
              <a:rPr lang="sk-SK" dirty="0" err="1" smtClean="0"/>
              <a:t>divided</a:t>
            </a:r>
            <a:r>
              <a:rPr lang="en-US" dirty="0" smtClean="0"/>
              <a:t> </a:t>
            </a:r>
            <a:r>
              <a:rPr lang="sk-SK" dirty="0" err="1" smtClean="0"/>
              <a:t>into</a:t>
            </a:r>
            <a:r>
              <a:rPr lang="en-US" dirty="0" smtClean="0"/>
              <a:t> primary (essential) hypertension </a:t>
            </a:r>
            <a:r>
              <a:rPr lang="sk-SK" dirty="0" smtClean="0"/>
              <a:t>and</a:t>
            </a:r>
            <a:r>
              <a:rPr lang="en-US" dirty="0" smtClean="0"/>
              <a:t> secondary hypertension</a:t>
            </a:r>
            <a:r>
              <a:rPr lang="sk-SK" dirty="0" smtClean="0"/>
              <a:t>. </a:t>
            </a:r>
          </a:p>
          <a:p>
            <a:r>
              <a:rPr lang="sk-SK" dirty="0" smtClean="0"/>
              <a:t>More </a:t>
            </a:r>
            <a:r>
              <a:rPr lang="sk-SK" dirty="0" err="1" smtClean="0"/>
              <a:t>than</a:t>
            </a:r>
            <a:r>
              <a:rPr lang="sk-SK" dirty="0" smtClean="0"/>
              <a:t> 8</a:t>
            </a:r>
            <a:r>
              <a:rPr lang="en-US" dirty="0" smtClean="0"/>
              <a:t>5% of cases are categorized as primary hypertension which means high blood pressure with no obvious underlying medical cause</a:t>
            </a:r>
            <a:r>
              <a:rPr lang="sk-SK" dirty="0" smtClean="0"/>
              <a:t>.</a:t>
            </a:r>
            <a:r>
              <a:rPr lang="sk-SK" baseline="0" dirty="0" smtClean="0"/>
              <a:t> </a:t>
            </a:r>
            <a:r>
              <a:rPr lang="sk-SK" baseline="0" dirty="0" err="1" smtClean="0"/>
              <a:t>There</a:t>
            </a:r>
            <a:r>
              <a:rPr lang="sk-SK" baseline="0" dirty="0" smtClean="0"/>
              <a:t> are </a:t>
            </a:r>
            <a:r>
              <a:rPr lang="sk-SK" baseline="0" dirty="0" err="1" smtClean="0"/>
              <a:t>lot</a:t>
            </a:r>
            <a:r>
              <a:rPr lang="sk-SK" baseline="0" dirty="0" smtClean="0"/>
              <a:t> </a:t>
            </a:r>
            <a:r>
              <a:rPr lang="sk-SK" baseline="0" dirty="0" err="1" smtClean="0"/>
              <a:t>of</a:t>
            </a:r>
            <a:r>
              <a:rPr lang="sk-SK" baseline="0" dirty="0" smtClean="0"/>
              <a:t> </a:t>
            </a:r>
            <a:r>
              <a:rPr lang="sk-SK" baseline="0" dirty="0" err="1" smtClean="0"/>
              <a:t>researches</a:t>
            </a:r>
            <a:r>
              <a:rPr lang="sk-SK" baseline="0" dirty="0" smtClean="0"/>
              <a:t> </a:t>
            </a:r>
            <a:r>
              <a:rPr lang="sk-SK" baseline="0" dirty="0" err="1" smtClean="0"/>
              <a:t>about</a:t>
            </a:r>
            <a:r>
              <a:rPr lang="sk-SK" baseline="0" dirty="0" smtClean="0"/>
              <a:t> </a:t>
            </a:r>
            <a:r>
              <a:rPr lang="sk-SK" baseline="0" dirty="0" err="1" smtClean="0"/>
              <a:t>primary</a:t>
            </a:r>
            <a:r>
              <a:rPr lang="sk-SK" baseline="0" dirty="0" smtClean="0"/>
              <a:t> </a:t>
            </a:r>
            <a:r>
              <a:rPr lang="sk-SK" baseline="0" dirty="0" err="1" smtClean="0"/>
              <a:t>hypertension</a:t>
            </a:r>
            <a:r>
              <a:rPr lang="sk-SK" baseline="0" dirty="0" smtClean="0"/>
              <a:t> </a:t>
            </a:r>
            <a:r>
              <a:rPr lang="sk-SK" baseline="0" dirty="0" err="1" smtClean="0"/>
              <a:t>becouse</a:t>
            </a:r>
            <a:r>
              <a:rPr lang="sk-SK" baseline="0" dirty="0" smtClean="0"/>
              <a:t> </a:t>
            </a:r>
            <a:r>
              <a:rPr lang="sk-SK" baseline="0" dirty="0" err="1" smtClean="0"/>
              <a:t>we</a:t>
            </a:r>
            <a:r>
              <a:rPr lang="sk-SK" baseline="0" dirty="0" smtClean="0"/>
              <a:t> </a:t>
            </a:r>
            <a:r>
              <a:rPr lang="sk-SK" baseline="0" dirty="0" err="1" smtClean="0"/>
              <a:t>don‘t</a:t>
            </a:r>
            <a:r>
              <a:rPr lang="sk-SK" baseline="0" dirty="0" smtClean="0"/>
              <a:t> </a:t>
            </a:r>
            <a:r>
              <a:rPr lang="sk-SK" baseline="0" dirty="0" err="1" smtClean="0"/>
              <a:t>know</a:t>
            </a:r>
            <a:r>
              <a:rPr lang="sk-SK" baseline="0" dirty="0" smtClean="0"/>
              <a:t> </a:t>
            </a:r>
            <a:r>
              <a:rPr lang="sk-SK" baseline="0" dirty="0" err="1" smtClean="0"/>
              <a:t>what</a:t>
            </a:r>
            <a:r>
              <a:rPr lang="sk-SK" baseline="0" dirty="0" smtClean="0"/>
              <a:t> </a:t>
            </a:r>
            <a:r>
              <a:rPr lang="sk-SK" baseline="0" dirty="0" err="1" smtClean="0"/>
              <a:t>really</a:t>
            </a:r>
            <a:r>
              <a:rPr lang="sk-SK" baseline="0" dirty="0" smtClean="0"/>
              <a:t> </a:t>
            </a:r>
            <a:r>
              <a:rPr lang="sk-SK" baseline="0" dirty="0" err="1" smtClean="0"/>
              <a:t>cause</a:t>
            </a:r>
            <a:r>
              <a:rPr lang="sk-SK" baseline="0" dirty="0" smtClean="0"/>
              <a:t> </a:t>
            </a:r>
            <a:r>
              <a:rPr lang="sk-SK" baseline="0" dirty="0" err="1" smtClean="0"/>
              <a:t>it</a:t>
            </a:r>
            <a:r>
              <a:rPr lang="sk-SK" baseline="0" dirty="0" smtClean="0"/>
              <a:t>. </a:t>
            </a:r>
            <a:r>
              <a:rPr lang="sk-SK" baseline="0" dirty="0" err="1" smtClean="0"/>
              <a:t>We</a:t>
            </a:r>
            <a:r>
              <a:rPr lang="sk-SK" baseline="0" dirty="0" smtClean="0"/>
              <a:t> just </a:t>
            </a:r>
            <a:r>
              <a:rPr lang="sk-SK" baseline="0" dirty="0" err="1" smtClean="0"/>
              <a:t>can</a:t>
            </a:r>
            <a:r>
              <a:rPr lang="sk-SK" baseline="0" dirty="0" smtClean="0"/>
              <a:t> </a:t>
            </a:r>
            <a:r>
              <a:rPr lang="sk-SK" baseline="0" dirty="0" err="1" smtClean="0"/>
              <a:t>say</a:t>
            </a:r>
            <a:r>
              <a:rPr lang="sk-SK" baseline="0" dirty="0" smtClean="0"/>
              <a:t> </a:t>
            </a:r>
            <a:r>
              <a:rPr lang="sk-SK" baseline="0" dirty="0" err="1" smtClean="0"/>
              <a:t>it</a:t>
            </a:r>
            <a:r>
              <a:rPr lang="sk-SK" baseline="0" dirty="0" smtClean="0"/>
              <a:t> </a:t>
            </a:r>
            <a:r>
              <a:rPr lang="sk-SK" baseline="0" dirty="0" err="1" smtClean="0"/>
              <a:t>is</a:t>
            </a:r>
            <a:r>
              <a:rPr lang="sk-SK" baseline="0" dirty="0" smtClean="0"/>
              <a:t> </a:t>
            </a:r>
            <a:r>
              <a:rPr lang="sk-SK" baseline="0" dirty="0" err="1" smtClean="0"/>
              <a:t>affected</a:t>
            </a:r>
            <a:r>
              <a:rPr lang="sk-SK" baseline="0" dirty="0" smtClean="0"/>
              <a:t> by </a:t>
            </a:r>
            <a:r>
              <a:rPr lang="sk-SK" baseline="0" dirty="0" err="1" smtClean="0"/>
              <a:t>multiplex</a:t>
            </a:r>
            <a:r>
              <a:rPr lang="sk-SK" baseline="0" dirty="0" smtClean="0"/>
              <a:t> </a:t>
            </a:r>
            <a:r>
              <a:rPr lang="sk-SK" baseline="0" dirty="0" err="1" smtClean="0"/>
              <a:t>factors</a:t>
            </a:r>
            <a:r>
              <a:rPr lang="sk-SK" baseline="0" dirty="0" smtClean="0"/>
              <a:t>.</a:t>
            </a:r>
          </a:p>
          <a:p>
            <a:r>
              <a:rPr lang="en-US" dirty="0" smtClean="0"/>
              <a:t>The remaining </a:t>
            </a:r>
            <a:r>
              <a:rPr lang="sk-SK" dirty="0" smtClean="0"/>
              <a:t>15</a:t>
            </a:r>
            <a:r>
              <a:rPr lang="en-US" dirty="0" smtClean="0"/>
              <a:t>% of cases (secondary hypertension) are caused by other conditions that affect the kidneys, arteries, heart or endocrine system.</a:t>
            </a:r>
          </a:p>
          <a:p>
            <a:endParaRPr lang="sk-SK" dirty="0"/>
          </a:p>
        </p:txBody>
      </p:sp>
      <p:sp>
        <p:nvSpPr>
          <p:cNvPr id="4" name="Zástupný symbol pro číslo snímku 3"/>
          <p:cNvSpPr>
            <a:spLocks noGrp="1"/>
          </p:cNvSpPr>
          <p:nvPr>
            <p:ph type="sldNum" sz="quarter" idx="10"/>
          </p:nvPr>
        </p:nvSpPr>
        <p:spPr/>
        <p:txBody>
          <a:bodyPr/>
          <a:lstStyle/>
          <a:p>
            <a:fld id="{7CEBA14C-5DDC-4504-80B4-0664C8685EDA}" type="slidenum">
              <a:rPr lang="sk-SK" smtClean="0"/>
              <a:pPr/>
              <a:t>8</a:t>
            </a:fld>
            <a:endParaRPr lang="sk-SK"/>
          </a:p>
        </p:txBody>
      </p:sp>
    </p:spTree>
    <p:extLst>
      <p:ext uri="{BB962C8B-B14F-4D97-AF65-F5344CB8AC3E}">
        <p14:creationId xmlns:p14="http://schemas.microsoft.com/office/powerpoint/2010/main" xmlns="" val="243693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 is no guarantee that a person with hypertension will present any symptoms of the condition. About 33% of people actually do not know that they have high blood pressure, and this ignorance can last for years</a:t>
            </a:r>
            <a:r>
              <a:rPr lang="sk-SK" dirty="0" smtClean="0"/>
              <a:t> (</a:t>
            </a:r>
            <a:r>
              <a:rPr lang="sk-SK" dirty="0" err="1" smtClean="0"/>
              <a:t>silent</a:t>
            </a:r>
            <a:r>
              <a:rPr lang="sk-SK" dirty="0" smtClean="0"/>
              <a:t> </a:t>
            </a:r>
            <a:r>
              <a:rPr lang="sk-SK" dirty="0" err="1" smtClean="0"/>
              <a:t>killer</a:t>
            </a:r>
            <a:r>
              <a:rPr lang="sk-SK" dirty="0" smtClean="0"/>
              <a:t>)</a:t>
            </a:r>
            <a:r>
              <a:rPr lang="en-US" dirty="0" smtClean="0"/>
              <a:t>. For this reason, it is advisable to undergo periodic blood pressure screenings even when no symptoms are present.</a:t>
            </a:r>
            <a:r>
              <a:rPr lang="sk-SK" baseline="0" dirty="0" smtClean="0"/>
              <a:t> </a:t>
            </a:r>
            <a:r>
              <a:rPr lang="sk-SK" dirty="0" err="1" smtClean="0"/>
              <a:t>It</a:t>
            </a:r>
            <a:r>
              <a:rPr lang="sk-SK" dirty="0" smtClean="0"/>
              <a:t> </a:t>
            </a:r>
            <a:r>
              <a:rPr lang="en-US" dirty="0" smtClean="0"/>
              <a:t>may lead to some symptoms</a:t>
            </a:r>
            <a:r>
              <a:rPr lang="sk-SK" dirty="0" smtClean="0"/>
              <a:t> </a:t>
            </a:r>
            <a:r>
              <a:rPr lang="sk-SK" dirty="0" err="1" smtClean="0"/>
              <a:t>like</a:t>
            </a:r>
            <a:r>
              <a:rPr lang="sk-SK" dirty="0" smtClean="0"/>
              <a:t> </a:t>
            </a:r>
            <a:r>
              <a:rPr lang="en-US" dirty="0" smtClean="0"/>
              <a:t>these:</a:t>
            </a:r>
          </a:p>
          <a:p>
            <a:r>
              <a:rPr lang="en-US" dirty="0" smtClean="0"/>
              <a:t>Severe headaches</a:t>
            </a:r>
          </a:p>
          <a:p>
            <a:r>
              <a:rPr lang="en-US" dirty="0" smtClean="0"/>
              <a:t>Fatigue or confusion</a:t>
            </a:r>
          </a:p>
          <a:p>
            <a:r>
              <a:rPr lang="en-US" dirty="0" smtClean="0"/>
              <a:t>Dizziness</a:t>
            </a:r>
          </a:p>
          <a:p>
            <a:r>
              <a:rPr lang="en-US" dirty="0" smtClean="0"/>
              <a:t>Nausea</a:t>
            </a:r>
          </a:p>
          <a:p>
            <a:r>
              <a:rPr lang="en-US" dirty="0" smtClean="0"/>
              <a:t>Problems with vision</a:t>
            </a:r>
          </a:p>
          <a:p>
            <a:r>
              <a:rPr lang="en-US" dirty="0" smtClean="0"/>
              <a:t>Chest pains</a:t>
            </a:r>
            <a:endParaRPr lang="sk-SK" dirty="0" smtClean="0"/>
          </a:p>
          <a:p>
            <a:r>
              <a:rPr lang="sk-SK" dirty="0" smtClean="0"/>
              <a:t>T</a:t>
            </a:r>
            <a:r>
              <a:rPr lang="en-US" dirty="0" err="1" smtClean="0"/>
              <a:t>innitus</a:t>
            </a:r>
            <a:r>
              <a:rPr lang="en-US" dirty="0" smtClean="0"/>
              <a:t> (buzzing or hissing in the ears)</a:t>
            </a:r>
          </a:p>
          <a:p>
            <a:r>
              <a:rPr lang="en-US" dirty="0" smtClean="0"/>
              <a:t>Breathing problems</a:t>
            </a:r>
          </a:p>
          <a:p>
            <a:r>
              <a:rPr lang="en-US" dirty="0" smtClean="0"/>
              <a:t>Irregular heartbeat</a:t>
            </a:r>
          </a:p>
          <a:p>
            <a:r>
              <a:rPr lang="en-US" dirty="0" smtClean="0"/>
              <a:t>Blood in the urine</a:t>
            </a:r>
            <a:endParaRPr lang="sk-SK" dirty="0"/>
          </a:p>
        </p:txBody>
      </p:sp>
      <p:sp>
        <p:nvSpPr>
          <p:cNvPr id="4" name="Zástupný symbol pro číslo snímku 3"/>
          <p:cNvSpPr>
            <a:spLocks noGrp="1"/>
          </p:cNvSpPr>
          <p:nvPr>
            <p:ph type="sldNum" sz="quarter" idx="10"/>
          </p:nvPr>
        </p:nvSpPr>
        <p:spPr/>
        <p:txBody>
          <a:bodyPr/>
          <a:lstStyle/>
          <a:p>
            <a:fld id="{7CEBA14C-5DDC-4504-80B4-0664C8685EDA}" type="slidenum">
              <a:rPr lang="sk-SK" smtClean="0"/>
              <a:pPr/>
              <a:t>9</a:t>
            </a:fld>
            <a:endParaRPr lang="sk-SK"/>
          </a:p>
        </p:txBody>
      </p:sp>
    </p:spTree>
    <p:extLst>
      <p:ext uri="{BB962C8B-B14F-4D97-AF65-F5344CB8AC3E}">
        <p14:creationId xmlns:p14="http://schemas.microsoft.com/office/powerpoint/2010/main" xmlns="" val="3173405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k-SK" sz="1200" b="0" i="0" kern="1200" dirty="0" smtClean="0">
                <a:solidFill>
                  <a:schemeClr val="tx1"/>
                </a:solidFill>
                <a:effectLst/>
                <a:latin typeface="+mn-lt"/>
                <a:ea typeface="+mn-ea"/>
                <a:cs typeface="+mn-cs"/>
              </a:rPr>
              <a:t>A</a:t>
            </a:r>
            <a:r>
              <a:rPr lang="en-US" sz="1200" b="0" i="0" kern="1200" dirty="0" smtClean="0">
                <a:solidFill>
                  <a:schemeClr val="tx1"/>
                </a:solidFill>
                <a:effectLst/>
                <a:latin typeface="+mn-lt"/>
                <a:ea typeface="+mn-ea"/>
                <a:cs typeface="+mn-cs"/>
              </a:rPr>
              <a:t> device </a:t>
            </a:r>
            <a:r>
              <a:rPr lang="sk-SK" sz="1200" b="0" i="0" kern="1200" dirty="0" err="1" smtClean="0">
                <a:solidFill>
                  <a:schemeClr val="tx1"/>
                </a:solidFill>
                <a:effectLst/>
                <a:latin typeface="+mn-lt"/>
                <a:ea typeface="+mn-ea"/>
                <a:cs typeface="+mn-cs"/>
              </a:rPr>
              <a:t>for</a:t>
            </a:r>
            <a:r>
              <a:rPr lang="sk-SK" sz="1200" b="0" i="0" kern="1200" baseline="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measur</a:t>
            </a:r>
            <a:r>
              <a:rPr lang="sk-SK" sz="1200" b="0" i="0" kern="1200" dirty="0" err="1" smtClean="0">
                <a:solidFill>
                  <a:schemeClr val="tx1"/>
                </a:solidFill>
                <a:effectLst/>
                <a:latin typeface="+mn-lt"/>
                <a:ea typeface="+mn-ea"/>
                <a:cs typeface="+mn-cs"/>
              </a:rPr>
              <a:t>ing</a:t>
            </a:r>
            <a:r>
              <a:rPr lang="en-US" sz="1200" b="0" i="0" kern="1200" dirty="0" smtClean="0">
                <a:solidFill>
                  <a:schemeClr val="tx1"/>
                </a:solidFill>
                <a:effectLst/>
                <a:latin typeface="+mn-lt"/>
                <a:ea typeface="+mn-ea"/>
                <a:cs typeface="+mn-cs"/>
              </a:rPr>
              <a:t> blood pressure</a:t>
            </a:r>
            <a:r>
              <a:rPr lang="sk-SK" sz="1200" b="0" i="0" kern="1200" dirty="0" smtClean="0">
                <a:solidFill>
                  <a:schemeClr val="tx1"/>
                </a:solidFill>
                <a:effectLst/>
                <a:latin typeface="+mn-lt"/>
                <a:ea typeface="+mn-ea"/>
                <a:cs typeface="+mn-cs"/>
              </a:rPr>
              <a:t> </a:t>
            </a:r>
            <a:r>
              <a:rPr lang="sk-SK" sz="1200" b="0" i="0" kern="1200" dirty="0" err="1" smtClean="0">
                <a:solidFill>
                  <a:schemeClr val="tx1"/>
                </a:solidFill>
                <a:effectLst/>
                <a:latin typeface="+mn-lt"/>
                <a:ea typeface="+mn-ea"/>
                <a:cs typeface="+mn-cs"/>
              </a:rPr>
              <a:t>is</a:t>
            </a:r>
            <a:r>
              <a:rPr lang="sk-SK" sz="1200" b="0" i="0" kern="1200" dirty="0" smtClean="0">
                <a:solidFill>
                  <a:schemeClr val="tx1"/>
                </a:solidFill>
                <a:effectLst/>
                <a:latin typeface="+mn-lt"/>
                <a:ea typeface="+mn-ea"/>
                <a:cs typeface="+mn-cs"/>
              </a:rPr>
              <a:t> c</a:t>
            </a:r>
            <a:r>
              <a:rPr lang="en-US" sz="1200" b="0" i="0" kern="1200" dirty="0" err="1" smtClean="0">
                <a:solidFill>
                  <a:schemeClr val="tx1"/>
                </a:solidFill>
                <a:effectLst/>
                <a:latin typeface="+mn-lt"/>
                <a:ea typeface="+mn-ea"/>
                <a:cs typeface="+mn-cs"/>
              </a:rPr>
              <a:t>alled</a:t>
            </a:r>
            <a:r>
              <a:rPr lang="en-US" sz="1200" b="0" i="0" kern="1200" dirty="0" smtClean="0">
                <a:solidFill>
                  <a:schemeClr val="tx1"/>
                </a:solidFill>
                <a:effectLst/>
                <a:latin typeface="+mn-lt"/>
                <a:ea typeface="+mn-ea"/>
                <a:cs typeface="+mn-cs"/>
              </a:rPr>
              <a:t> a sphygmomanometer - the device with the arm cuff, dial, pump, and valve. The systolic and diastolic numbers will be recorded and compared to a chart of values.</a:t>
            </a:r>
            <a:r>
              <a:rPr lang="en-US" dirty="0" smtClean="0"/>
              <a:t> Hypertension is considered proven when at least three measurements on three different days performed sitting down after 5 minutes of peace showing increased blood pressure.</a:t>
            </a:r>
            <a:r>
              <a:rPr lang="sk-SK"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Doctors will need to </a:t>
            </a:r>
            <a:r>
              <a:rPr lang="en-US" sz="1200" b="0" i="0" kern="1200" dirty="0" err="1" smtClean="0">
                <a:solidFill>
                  <a:schemeClr val="tx1"/>
                </a:solidFill>
                <a:effectLst/>
                <a:latin typeface="+mn-lt"/>
                <a:ea typeface="+mn-ea"/>
                <a:cs typeface="+mn-cs"/>
              </a:rPr>
              <a:t>knowthe</a:t>
            </a:r>
            <a:r>
              <a:rPr lang="en-US" sz="1200" b="0" i="0" kern="1200" dirty="0" smtClean="0">
                <a:solidFill>
                  <a:schemeClr val="tx1"/>
                </a:solidFill>
                <a:effectLst/>
                <a:latin typeface="+mn-lt"/>
                <a:ea typeface="+mn-ea"/>
                <a:cs typeface="+mn-cs"/>
              </a:rPr>
              <a:t> medical history of you and your family </a:t>
            </a:r>
            <a:r>
              <a:rPr lang="sk-SK" sz="1200" b="0" i="0" kern="1200" dirty="0" smtClean="0">
                <a:solidFill>
                  <a:schemeClr val="tx1"/>
                </a:solidFill>
                <a:effectLst/>
                <a:latin typeface="+mn-lt"/>
                <a:ea typeface="+mn-ea"/>
                <a:cs typeface="+mn-cs"/>
              </a:rPr>
              <a:t>and </a:t>
            </a:r>
            <a:r>
              <a:rPr lang="en-US" sz="1200" b="0" i="0" kern="1200" dirty="0" smtClean="0">
                <a:solidFill>
                  <a:schemeClr val="tx1"/>
                </a:solidFill>
                <a:effectLst/>
                <a:latin typeface="+mn-lt"/>
                <a:ea typeface="+mn-ea"/>
                <a:cs typeface="+mn-cs"/>
              </a:rPr>
              <a:t>if you have any of the risk factors</a:t>
            </a:r>
            <a:r>
              <a:rPr lang="sk-SK"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If hypertension seems reasonable, tests such as electrocardiograms (EKG) and echocardiograms will be used in order to measure electrical activity of the heart and to assess the physical structure of the heart. Additional </a:t>
            </a:r>
            <a:r>
              <a:rPr lang="sk-SK" sz="1200" b="0" i="0" kern="1200" dirty="0" err="1" smtClean="0">
                <a:solidFill>
                  <a:schemeClr val="tx1"/>
                </a:solidFill>
                <a:effectLst/>
                <a:latin typeface="+mn-lt"/>
                <a:ea typeface="+mn-ea"/>
                <a:cs typeface="+mn-cs"/>
              </a:rPr>
              <a:t>blood</a:t>
            </a:r>
            <a:r>
              <a:rPr lang="sk-SK" sz="1200" b="0" i="0" kern="1200" dirty="0" smtClean="0">
                <a:solidFill>
                  <a:schemeClr val="tx1"/>
                </a:solidFill>
                <a:effectLst/>
                <a:latin typeface="+mn-lt"/>
                <a:ea typeface="+mn-ea"/>
                <a:cs typeface="+mn-cs"/>
              </a:rPr>
              <a:t> </a:t>
            </a:r>
            <a:r>
              <a:rPr lang="sk-SK" sz="1200" b="0" i="0" kern="1200" dirty="0" err="1" smtClean="0">
                <a:solidFill>
                  <a:schemeClr val="tx1"/>
                </a:solidFill>
                <a:effectLst/>
                <a:latin typeface="+mn-lt"/>
                <a:ea typeface="+mn-ea"/>
                <a:cs typeface="+mn-cs"/>
              </a:rPr>
              <a:t>tests</a:t>
            </a:r>
            <a:r>
              <a:rPr lang="sk-SK"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will also be required to identify possible causes of secondary hypertension and to measure renal function, electrolyte levels, sugar levels, and cholesterol levels.</a:t>
            </a:r>
          </a:p>
          <a:p>
            <a:pPr marL="0" marR="0" indent="0" algn="l" defTabSz="914400" rtl="0" eaLnBrk="1" fontAlgn="auto" latinLnBrk="0" hangingPunct="1">
              <a:lnSpc>
                <a:spcPct val="100000"/>
              </a:lnSpc>
              <a:spcBef>
                <a:spcPts val="0"/>
              </a:spcBef>
              <a:spcAft>
                <a:spcPts val="0"/>
              </a:spcAft>
              <a:buClrTx/>
              <a:buSzTx/>
              <a:buFontTx/>
              <a:buNone/>
              <a:tabLst/>
              <a:defRPr/>
            </a:pPr>
            <a:endParaRPr lang="sk-SK" dirty="0" smtClean="0"/>
          </a:p>
          <a:p>
            <a:endParaRPr lang="sk-SK" dirty="0"/>
          </a:p>
        </p:txBody>
      </p:sp>
      <p:sp>
        <p:nvSpPr>
          <p:cNvPr id="4" name="Zástupný symbol pro číslo snímku 3"/>
          <p:cNvSpPr>
            <a:spLocks noGrp="1"/>
          </p:cNvSpPr>
          <p:nvPr>
            <p:ph type="sldNum" sz="quarter" idx="10"/>
          </p:nvPr>
        </p:nvSpPr>
        <p:spPr/>
        <p:txBody>
          <a:bodyPr/>
          <a:lstStyle/>
          <a:p>
            <a:fld id="{7CEBA14C-5DDC-4504-80B4-0664C8685EDA}" type="slidenum">
              <a:rPr lang="sk-SK" smtClean="0"/>
              <a:pPr/>
              <a:t>10</a:t>
            </a:fld>
            <a:endParaRPr lang="sk-SK"/>
          </a:p>
        </p:txBody>
      </p:sp>
    </p:spTree>
    <p:extLst>
      <p:ext uri="{BB962C8B-B14F-4D97-AF65-F5344CB8AC3E}">
        <p14:creationId xmlns:p14="http://schemas.microsoft.com/office/powerpoint/2010/main" xmlns="" val="1179962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sk-SK" sz="1200" b="1" kern="1200" dirty="0" err="1" smtClean="0">
                <a:solidFill>
                  <a:schemeClr val="tx1"/>
                </a:solidFill>
                <a:effectLst/>
                <a:latin typeface="+mn-lt"/>
                <a:ea typeface="+mn-ea"/>
                <a:cs typeface="+mn-cs"/>
              </a:rPr>
              <a:t>Genetics</a:t>
            </a:r>
            <a:r>
              <a:rPr lang="sk-SK" sz="1200" b="1" kern="1200" dirty="0" smtClean="0">
                <a:solidFill>
                  <a:schemeClr val="tx1"/>
                </a:solidFill>
                <a:effectLst/>
                <a:latin typeface="+mn-lt"/>
                <a:ea typeface="+mn-ea"/>
                <a:cs typeface="+mn-cs"/>
              </a:rPr>
              <a:t> </a:t>
            </a:r>
            <a:r>
              <a:rPr lang="sk-SK" sz="1200" b="1" kern="1200" dirty="0" err="1" smtClean="0">
                <a:solidFill>
                  <a:schemeClr val="tx1"/>
                </a:solidFill>
                <a:effectLst/>
                <a:latin typeface="+mn-lt"/>
                <a:ea typeface="+mn-ea"/>
                <a:cs typeface="+mn-cs"/>
              </a:rPr>
              <a:t>factors</a:t>
            </a:r>
            <a:endParaRPr lang="sk-SK"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Children of parents with primary hypertension have compared with children whose parents have normal blood pressure increased blood pressure</a:t>
            </a:r>
            <a:r>
              <a:rPr lang="sk-SK" sz="1200" kern="1200" dirty="0" smtClean="0">
                <a:solidFill>
                  <a:schemeClr val="tx1"/>
                </a:solidFill>
                <a:effectLst/>
                <a:latin typeface="+mn-lt"/>
                <a:ea typeface="+mn-ea"/>
                <a:cs typeface="+mn-cs"/>
              </a:rPr>
              <a:t>.</a:t>
            </a:r>
          </a:p>
          <a:p>
            <a:r>
              <a:rPr lang="sk-SK" sz="1200" b="1" kern="1200" dirty="0" smtClean="0">
                <a:solidFill>
                  <a:schemeClr val="tx1"/>
                </a:solidFill>
                <a:effectLst/>
                <a:latin typeface="+mn-lt"/>
                <a:ea typeface="+mn-ea"/>
                <a:cs typeface="+mn-cs"/>
              </a:rPr>
              <a:t>R</a:t>
            </a:r>
            <a:r>
              <a:rPr lang="en-US" sz="1200" b="1" kern="1200" dirty="0" err="1" smtClean="0">
                <a:solidFill>
                  <a:schemeClr val="tx1"/>
                </a:solidFill>
                <a:effectLst/>
                <a:latin typeface="+mn-lt"/>
                <a:ea typeface="+mn-ea"/>
                <a:cs typeface="+mn-cs"/>
              </a:rPr>
              <a:t>enal</a:t>
            </a:r>
            <a:r>
              <a:rPr lang="en-US" sz="1200" b="1" kern="1200" dirty="0" smtClean="0">
                <a:solidFill>
                  <a:schemeClr val="tx1"/>
                </a:solidFill>
                <a:effectLst/>
                <a:latin typeface="+mn-lt"/>
                <a:ea typeface="+mn-ea"/>
                <a:cs typeface="+mn-cs"/>
              </a:rPr>
              <a:t> function </a:t>
            </a:r>
          </a:p>
          <a:p>
            <a:r>
              <a:rPr lang="sk-SK" sz="1200" b="0" kern="1200" dirty="0" err="1" smtClean="0">
                <a:solidFill>
                  <a:schemeClr val="tx1"/>
                </a:solidFill>
                <a:effectLst/>
                <a:latin typeface="+mn-lt"/>
                <a:ea typeface="+mn-ea"/>
                <a:cs typeface="+mn-cs"/>
              </a:rPr>
              <a:t>Some</a:t>
            </a:r>
            <a:r>
              <a:rPr lang="sk-SK" sz="1200" b="0" kern="1200" dirty="0" smtClean="0">
                <a:solidFill>
                  <a:schemeClr val="tx1"/>
                </a:solidFill>
                <a:effectLst/>
                <a:latin typeface="+mn-lt"/>
                <a:ea typeface="+mn-ea"/>
                <a:cs typeface="+mn-cs"/>
              </a:rPr>
              <a:t> </a:t>
            </a:r>
            <a:r>
              <a:rPr lang="sk-SK" sz="1200" b="0" kern="1200" dirty="0" err="1" smtClean="0">
                <a:solidFill>
                  <a:schemeClr val="tx1"/>
                </a:solidFill>
                <a:effectLst/>
                <a:latin typeface="+mn-lt"/>
                <a:ea typeface="+mn-ea"/>
                <a:cs typeface="+mn-cs"/>
              </a:rPr>
              <a:t>research</a:t>
            </a:r>
            <a:r>
              <a:rPr lang="sk-SK" sz="1200" b="0" kern="1200" dirty="0" smtClean="0">
                <a:solidFill>
                  <a:schemeClr val="tx1"/>
                </a:solidFill>
                <a:effectLst/>
                <a:latin typeface="+mn-lt"/>
                <a:ea typeface="+mn-ea"/>
                <a:cs typeface="+mn-cs"/>
              </a:rPr>
              <a:t> </a:t>
            </a:r>
            <a:r>
              <a:rPr lang="sk-SK" sz="1200" b="0" kern="1200" dirty="0" err="1" smtClean="0">
                <a:solidFill>
                  <a:schemeClr val="tx1"/>
                </a:solidFill>
                <a:effectLst/>
                <a:latin typeface="+mn-lt"/>
                <a:ea typeface="+mn-ea"/>
                <a:cs typeface="+mn-cs"/>
              </a:rPr>
              <a:t>claims</a:t>
            </a:r>
            <a:r>
              <a:rPr lang="sk-SK" sz="1200" b="0" kern="1200" dirty="0" smtClean="0">
                <a:solidFill>
                  <a:schemeClr val="tx1"/>
                </a:solidFill>
                <a:effectLst/>
                <a:latin typeface="+mn-lt"/>
                <a:ea typeface="+mn-ea"/>
                <a:cs typeface="+mn-cs"/>
              </a:rPr>
              <a:t> </a:t>
            </a:r>
            <a:r>
              <a:rPr lang="sk-SK" sz="1200" b="0" kern="1200" dirty="0" err="1" smtClean="0">
                <a:solidFill>
                  <a:schemeClr val="tx1"/>
                </a:solidFill>
                <a:effectLst/>
                <a:latin typeface="+mn-lt"/>
                <a:ea typeface="+mn-ea"/>
                <a:cs typeface="+mn-cs"/>
              </a:rPr>
              <a:t>that</a:t>
            </a:r>
            <a:r>
              <a:rPr lang="sk-SK" sz="1200" b="0" kern="1200" dirty="0" smtClean="0">
                <a:solidFill>
                  <a:schemeClr val="tx1"/>
                </a:solidFill>
                <a:effectLst/>
                <a:latin typeface="+mn-lt"/>
                <a:ea typeface="+mn-ea"/>
                <a:cs typeface="+mn-cs"/>
              </a:rPr>
              <a:t> p</a:t>
            </a:r>
            <a:r>
              <a:rPr lang="en-US" sz="1200" b="0" kern="1200" dirty="0" err="1" smtClean="0">
                <a:solidFill>
                  <a:schemeClr val="tx1"/>
                </a:solidFill>
                <a:effectLst/>
                <a:latin typeface="+mn-lt"/>
                <a:ea typeface="+mn-ea"/>
                <a:cs typeface="+mn-cs"/>
              </a:rPr>
              <a:t>atients</a:t>
            </a:r>
            <a:r>
              <a:rPr lang="en-US" sz="1200" b="0" kern="1200" dirty="0" smtClean="0">
                <a:solidFill>
                  <a:schemeClr val="tx1"/>
                </a:solidFill>
                <a:effectLst/>
                <a:latin typeface="+mn-lt"/>
                <a:ea typeface="+mn-ea"/>
                <a:cs typeface="+mn-cs"/>
              </a:rPr>
              <a:t> with hypertension require higher the blood pressure, to achieve the normal excretion of sodium and water by the kidneys. </a:t>
            </a:r>
            <a:endParaRPr lang="sk-SK" sz="1200" b="0" kern="1200" dirty="0" smtClean="0">
              <a:solidFill>
                <a:schemeClr val="tx1"/>
              </a:solidFill>
              <a:effectLst/>
              <a:latin typeface="+mn-lt"/>
              <a:ea typeface="+mn-ea"/>
              <a:cs typeface="+mn-cs"/>
            </a:endParaRPr>
          </a:p>
          <a:p>
            <a:r>
              <a:rPr lang="sk-SK" sz="1200" b="1" kern="1200" dirty="0" smtClean="0">
                <a:solidFill>
                  <a:schemeClr val="tx1"/>
                </a:solidFill>
                <a:effectLst/>
                <a:latin typeface="+mn-lt"/>
                <a:ea typeface="+mn-ea"/>
                <a:cs typeface="+mn-cs"/>
              </a:rPr>
              <a:t>S</a:t>
            </a:r>
            <a:r>
              <a:rPr lang="en-US" sz="1200" b="1" kern="1200" dirty="0" smtClean="0">
                <a:solidFill>
                  <a:schemeClr val="tx1"/>
                </a:solidFill>
                <a:effectLst/>
                <a:latin typeface="+mn-lt"/>
                <a:ea typeface="+mn-ea"/>
                <a:cs typeface="+mn-cs"/>
              </a:rPr>
              <a:t>alt intake</a:t>
            </a:r>
          </a:p>
          <a:p>
            <a:r>
              <a:rPr lang="en-US" dirty="0" smtClean="0"/>
              <a:t>According to the American Heart Association (AHA), sodium consumption should be limited to 1,500 milligrams per day, and that includes everybody, even healthy people without high blood pressure, diabetes or cardiovascular diseases. </a:t>
            </a:r>
            <a:endParaRPr lang="sk-SK" dirty="0" smtClean="0"/>
          </a:p>
          <a:p>
            <a:r>
              <a:rPr lang="sk-SK" sz="1200" b="1" kern="1200" dirty="0" err="1" smtClean="0">
                <a:solidFill>
                  <a:schemeClr val="tx1"/>
                </a:solidFill>
                <a:effectLst/>
                <a:latin typeface="+mn-lt"/>
                <a:ea typeface="+mn-ea"/>
                <a:cs typeface="+mn-cs"/>
              </a:rPr>
              <a:t>Obesity</a:t>
            </a:r>
            <a:r>
              <a:rPr lang="sk-SK" sz="1200" b="1" kern="1200" dirty="0" smtClean="0">
                <a:solidFill>
                  <a:schemeClr val="tx1"/>
                </a:solidFill>
                <a:effectLst/>
                <a:latin typeface="+mn-lt"/>
                <a:ea typeface="+mn-ea"/>
                <a:cs typeface="+mn-cs"/>
              </a:rPr>
              <a:t> or </a:t>
            </a:r>
            <a:r>
              <a:rPr lang="sk-SK" sz="1200" b="1" kern="1200" dirty="0" err="1" smtClean="0">
                <a:solidFill>
                  <a:schemeClr val="tx1"/>
                </a:solidFill>
                <a:effectLst/>
                <a:latin typeface="+mn-lt"/>
                <a:ea typeface="+mn-ea"/>
                <a:cs typeface="+mn-cs"/>
              </a:rPr>
              <a:t>being</a:t>
            </a:r>
            <a:r>
              <a:rPr lang="sk-SK" sz="1200" b="1" kern="1200" dirty="0" smtClean="0">
                <a:solidFill>
                  <a:schemeClr val="tx1"/>
                </a:solidFill>
                <a:effectLst/>
                <a:latin typeface="+mn-lt"/>
                <a:ea typeface="+mn-ea"/>
                <a:cs typeface="+mn-cs"/>
              </a:rPr>
              <a:t> </a:t>
            </a:r>
            <a:r>
              <a:rPr lang="sk-SK" sz="1200" b="1" kern="1200" dirty="0" err="1" smtClean="0">
                <a:solidFill>
                  <a:schemeClr val="tx1"/>
                </a:solidFill>
                <a:effectLst/>
                <a:latin typeface="+mn-lt"/>
                <a:ea typeface="+mn-ea"/>
                <a:cs typeface="+mn-cs"/>
              </a:rPr>
              <a:t>overweight</a:t>
            </a:r>
            <a:endParaRPr lang="sk-SK"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k-SK" sz="1200" kern="1200" dirty="0" err="1" smtClean="0">
                <a:solidFill>
                  <a:schemeClr val="tx1"/>
                </a:solidFill>
                <a:effectLst/>
                <a:latin typeface="+mn-lt"/>
                <a:ea typeface="+mn-ea"/>
                <a:cs typeface="+mn-cs"/>
              </a:rPr>
              <a:t>Whit</a:t>
            </a:r>
            <a:r>
              <a:rPr lang="sk-SK"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excess body weight </a:t>
            </a:r>
            <a:r>
              <a:rPr lang="sk-SK" sz="1200" kern="1200" dirty="0" smtClean="0">
                <a:solidFill>
                  <a:schemeClr val="tx1"/>
                </a:solidFill>
                <a:effectLst/>
                <a:latin typeface="+mn-lt"/>
                <a:ea typeface="+mn-ea"/>
                <a:cs typeface="+mn-cs"/>
              </a:rPr>
              <a:t>are</a:t>
            </a:r>
            <a:r>
              <a:rPr lang="en-US" sz="1200" kern="1200" dirty="0" smtClean="0">
                <a:solidFill>
                  <a:schemeClr val="tx1"/>
                </a:solidFill>
                <a:effectLst/>
                <a:latin typeface="+mn-lt"/>
                <a:ea typeface="+mn-ea"/>
                <a:cs typeface="+mn-cs"/>
              </a:rPr>
              <a:t> likely to develop hypertension </a:t>
            </a:r>
            <a:r>
              <a:rPr lang="sk-SK" sz="1200" kern="1200" dirty="0" err="1" smtClean="0">
                <a:solidFill>
                  <a:schemeClr val="tx1"/>
                </a:solidFill>
                <a:effectLst/>
                <a:latin typeface="+mn-lt"/>
                <a:ea typeface="+mn-ea"/>
                <a:cs typeface="+mn-cs"/>
              </a:rPr>
              <a:t>is</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caused</a:t>
            </a:r>
            <a:r>
              <a:rPr lang="sk-SK" sz="1200" kern="1200" dirty="0" smtClean="0">
                <a:solidFill>
                  <a:schemeClr val="tx1"/>
                </a:solidFill>
                <a:effectLst/>
                <a:latin typeface="+mn-lt"/>
                <a:ea typeface="+mn-ea"/>
                <a:cs typeface="+mn-cs"/>
              </a:rPr>
              <a:t> by </a:t>
            </a:r>
            <a:r>
              <a:rPr lang="en-US" sz="1200" kern="1200" dirty="0" smtClean="0">
                <a:solidFill>
                  <a:schemeClr val="tx1"/>
                </a:solidFill>
                <a:effectLst/>
                <a:latin typeface="+mn-lt"/>
                <a:ea typeface="+mn-ea"/>
                <a:cs typeface="+mn-cs"/>
              </a:rPr>
              <a:t>increased</a:t>
            </a:r>
            <a:r>
              <a:rPr lang="sk-SK"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blood and cardiac</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capacity</a:t>
            </a:r>
            <a:r>
              <a:rPr lang="en-US" sz="1200" kern="1200" dirty="0" smtClean="0">
                <a:solidFill>
                  <a:schemeClr val="tx1"/>
                </a:solidFill>
                <a:effectLst/>
                <a:latin typeface="+mn-lt"/>
                <a:ea typeface="+mn-ea"/>
                <a:cs typeface="+mn-cs"/>
              </a:rPr>
              <a:t>. A lowering of the body weight toward the normal value</a:t>
            </a:r>
            <a:r>
              <a:rPr lang="sk-SK" sz="1200" kern="1200" dirty="0" smtClean="0">
                <a:solidFill>
                  <a:schemeClr val="tx1"/>
                </a:solidFill>
                <a:effectLst/>
                <a:latin typeface="+mn-lt"/>
                <a:ea typeface="+mn-ea"/>
                <a:cs typeface="+mn-cs"/>
              </a:rPr>
              <a:t>s</a:t>
            </a:r>
            <a:r>
              <a:rPr lang="en-US"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lead</a:t>
            </a:r>
            <a:r>
              <a:rPr lang="sk-SK" sz="1200" kern="1200" dirty="0" smtClean="0">
                <a:solidFill>
                  <a:schemeClr val="tx1"/>
                </a:solidFill>
                <a:effectLst/>
                <a:latin typeface="+mn-lt"/>
                <a:ea typeface="+mn-ea"/>
                <a:cs typeface="+mn-cs"/>
              </a:rPr>
              <a:t> to </a:t>
            </a:r>
            <a:r>
              <a:rPr lang="en-US" sz="1200" kern="1200" dirty="0" smtClean="0">
                <a:solidFill>
                  <a:schemeClr val="tx1"/>
                </a:solidFill>
                <a:effectLst/>
                <a:latin typeface="+mn-lt"/>
                <a:ea typeface="+mn-ea"/>
                <a:cs typeface="+mn-cs"/>
              </a:rPr>
              <a:t>normalization of blood pressure. Especially patients with a genetic</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predisposition</a:t>
            </a:r>
            <a:r>
              <a:rPr lang="en-US" sz="1200" kern="1200" dirty="0" smtClean="0">
                <a:solidFill>
                  <a:schemeClr val="tx1"/>
                </a:solidFill>
                <a:effectLst/>
                <a:latin typeface="+mn-lt"/>
                <a:ea typeface="+mn-ea"/>
                <a:cs typeface="+mn-cs"/>
              </a:rPr>
              <a:t> should</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avoid</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gaining</a:t>
            </a:r>
            <a:r>
              <a:rPr lang="sk-SK" sz="1200" kern="1200" dirty="0" smtClean="0">
                <a:solidFill>
                  <a:schemeClr val="tx1"/>
                </a:solidFill>
                <a:effectLst/>
                <a:latin typeface="+mn-lt"/>
                <a:ea typeface="+mn-ea"/>
                <a:cs typeface="+mn-cs"/>
              </a:rPr>
              <a:t>.</a:t>
            </a:r>
            <a:r>
              <a:rPr lang="sk-SK" sz="1200" kern="1200" baseline="0" dirty="0" smtClean="0">
                <a:solidFill>
                  <a:schemeClr val="tx1"/>
                </a:solidFill>
                <a:effectLst/>
                <a:latin typeface="+mn-lt"/>
                <a:ea typeface="+mn-ea"/>
                <a:cs typeface="+mn-cs"/>
              </a:rPr>
              <a:t> </a:t>
            </a:r>
            <a:r>
              <a:rPr lang="sk-SK" dirty="0" smtClean="0"/>
              <a:t>R</a:t>
            </a:r>
            <a:r>
              <a:rPr lang="en-US" dirty="0" err="1" smtClean="0"/>
              <a:t>esearch</a:t>
            </a:r>
            <a:r>
              <a:rPr lang="en-US" dirty="0" smtClean="0"/>
              <a:t> team at the Indiana University School of Medicine found that obese/overweight children are much more likely to suffer from hypertension during adulthood.</a:t>
            </a:r>
          </a:p>
          <a:p>
            <a:r>
              <a:rPr lang="sk-SK" sz="1200" b="1" kern="1200" dirty="0" err="1" smtClean="0">
                <a:solidFill>
                  <a:schemeClr val="tx1"/>
                </a:solidFill>
                <a:effectLst/>
                <a:latin typeface="+mn-lt"/>
                <a:ea typeface="+mn-ea"/>
                <a:cs typeface="+mn-cs"/>
              </a:rPr>
              <a:t>Physical</a:t>
            </a:r>
            <a:r>
              <a:rPr lang="sk-SK" sz="1200" b="1" kern="1200" dirty="0" smtClean="0">
                <a:solidFill>
                  <a:schemeClr val="tx1"/>
                </a:solidFill>
                <a:effectLst/>
                <a:latin typeface="+mn-lt"/>
                <a:ea typeface="+mn-ea"/>
                <a:cs typeface="+mn-cs"/>
              </a:rPr>
              <a:t> </a:t>
            </a:r>
            <a:r>
              <a:rPr lang="sk-SK" sz="1200" b="1" kern="1200" dirty="0" err="1" smtClean="0">
                <a:solidFill>
                  <a:schemeClr val="tx1"/>
                </a:solidFill>
                <a:effectLst/>
                <a:latin typeface="+mn-lt"/>
                <a:ea typeface="+mn-ea"/>
                <a:cs typeface="+mn-cs"/>
              </a:rPr>
              <a:t>activity</a:t>
            </a:r>
            <a:r>
              <a:rPr lang="sk-SK" sz="1200" b="1"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Regular physical exercise can</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have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favorabl</a:t>
            </a:r>
            <a:r>
              <a:rPr lang="sk-SK" sz="1200" kern="1200" dirty="0" smtClean="0">
                <a:solidFill>
                  <a:schemeClr val="tx1"/>
                </a:solidFill>
                <a:effectLst/>
                <a:latin typeface="+mn-lt"/>
                <a:ea typeface="+mn-ea"/>
                <a:cs typeface="+mn-cs"/>
              </a:rPr>
              <a:t>e</a:t>
            </a:r>
            <a:r>
              <a:rPr lang="en-US" sz="1200" kern="1200" dirty="0" smtClean="0">
                <a:solidFill>
                  <a:schemeClr val="tx1"/>
                </a:solidFill>
                <a:effectLst/>
                <a:latin typeface="+mn-lt"/>
                <a:ea typeface="+mn-ea"/>
                <a:cs typeface="+mn-cs"/>
              </a:rPr>
              <a:t> affect</a:t>
            </a:r>
            <a:r>
              <a:rPr lang="sk-SK" sz="1200" kern="1200" dirty="0" smtClean="0">
                <a:solidFill>
                  <a:schemeClr val="tx1"/>
                </a:solidFill>
                <a:effectLst/>
                <a:latin typeface="+mn-lt"/>
                <a:ea typeface="+mn-ea"/>
                <a:cs typeface="+mn-cs"/>
              </a:rPr>
              <a:t> on</a:t>
            </a:r>
            <a:r>
              <a:rPr lang="en-US" sz="1200" kern="1200" dirty="0" smtClean="0">
                <a:solidFill>
                  <a:schemeClr val="tx1"/>
                </a:solidFill>
                <a:effectLst/>
                <a:latin typeface="+mn-lt"/>
                <a:ea typeface="+mn-ea"/>
                <a:cs typeface="+mn-cs"/>
              </a:rPr>
              <a:t> blood pressure; endurance exercise</a:t>
            </a:r>
            <a:r>
              <a:rPr lang="sk-SK" sz="1200" kern="1200" dirty="0" smtClean="0">
                <a:solidFill>
                  <a:schemeClr val="tx1"/>
                </a:solidFill>
                <a:effectLst/>
                <a:latin typeface="+mn-lt"/>
                <a:ea typeface="+mn-ea"/>
                <a:cs typeface="+mn-cs"/>
              </a:rPr>
              <a:t> are </a:t>
            </a:r>
            <a:r>
              <a:rPr lang="en-US" sz="1200" kern="1200" dirty="0" smtClean="0">
                <a:solidFill>
                  <a:schemeClr val="tx1"/>
                </a:solidFill>
                <a:effectLst/>
                <a:latin typeface="+mn-lt"/>
                <a:ea typeface="+mn-ea"/>
                <a:cs typeface="+mn-cs"/>
              </a:rPr>
              <a:t>recommended. </a:t>
            </a:r>
            <a:endParaRPr lang="sk-SK" sz="1200" kern="1200" dirty="0" smtClean="0">
              <a:solidFill>
                <a:schemeClr val="tx1"/>
              </a:solidFill>
              <a:effectLst/>
              <a:latin typeface="+mn-lt"/>
              <a:ea typeface="+mn-ea"/>
              <a:cs typeface="+mn-cs"/>
            </a:endParaRPr>
          </a:p>
          <a:p>
            <a:r>
              <a:rPr lang="sk-SK" sz="1200" b="1" kern="1200" dirty="0" smtClean="0">
                <a:solidFill>
                  <a:schemeClr val="tx1"/>
                </a:solidFill>
                <a:effectLst/>
                <a:latin typeface="+mn-lt"/>
                <a:ea typeface="+mn-ea"/>
                <a:cs typeface="+mn-cs"/>
              </a:rPr>
              <a:t>Smoking and </a:t>
            </a:r>
            <a:r>
              <a:rPr lang="sk-SK" sz="1200" b="1" kern="1200" dirty="0" err="1" smtClean="0">
                <a:solidFill>
                  <a:schemeClr val="tx1"/>
                </a:solidFill>
                <a:effectLst/>
                <a:latin typeface="+mn-lt"/>
                <a:ea typeface="+mn-ea"/>
                <a:cs typeface="+mn-cs"/>
              </a:rPr>
              <a:t>alcohol</a:t>
            </a:r>
            <a:r>
              <a:rPr lang="sk-SK" sz="1200" b="1" kern="1200" dirty="0" smtClean="0">
                <a:solidFill>
                  <a:schemeClr val="tx1"/>
                </a:solidFill>
                <a:effectLst/>
                <a:latin typeface="+mn-lt"/>
                <a:ea typeface="+mn-ea"/>
                <a:cs typeface="+mn-cs"/>
              </a:rPr>
              <a:t> </a:t>
            </a:r>
            <a:r>
              <a:rPr lang="sk-SK" sz="1200" b="1" kern="1200" dirty="0" err="1" smtClean="0">
                <a:solidFill>
                  <a:schemeClr val="tx1"/>
                </a:solidFill>
                <a:effectLst/>
                <a:latin typeface="+mn-lt"/>
                <a:ea typeface="+mn-ea"/>
                <a:cs typeface="+mn-cs"/>
              </a:rPr>
              <a:t>consumption</a:t>
            </a:r>
            <a:endParaRPr lang="sk-SK"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Even small amounts of alcohol will cause an increase in blood pressure. Patients with hypertension should s</a:t>
            </a:r>
            <a:r>
              <a:rPr lang="sk-SK" sz="1200" kern="1200" dirty="0" err="1" smtClean="0">
                <a:solidFill>
                  <a:schemeClr val="tx1"/>
                </a:solidFill>
                <a:effectLst/>
                <a:latin typeface="+mn-lt"/>
                <a:ea typeface="+mn-ea"/>
                <a:cs typeface="+mn-cs"/>
              </a:rPr>
              <a:t>trictly</a:t>
            </a:r>
            <a:r>
              <a:rPr lang="en-US" sz="1200" kern="1200" dirty="0" smtClean="0">
                <a:solidFill>
                  <a:schemeClr val="tx1"/>
                </a:solidFill>
                <a:effectLst/>
                <a:latin typeface="+mn-lt"/>
                <a:ea typeface="+mn-ea"/>
                <a:cs typeface="+mn-cs"/>
              </a:rPr>
              <a:t> limit their consumption of alcohol, </a:t>
            </a:r>
            <a:r>
              <a:rPr lang="sk-SK" sz="1200" kern="1200" dirty="0" smtClean="0">
                <a:solidFill>
                  <a:schemeClr val="tx1"/>
                </a:solidFill>
                <a:effectLst/>
                <a:latin typeface="+mn-lt"/>
                <a:ea typeface="+mn-ea"/>
                <a:cs typeface="+mn-cs"/>
              </a:rPr>
              <a:t>in</a:t>
            </a:r>
            <a:r>
              <a:rPr lang="en-US" sz="1200" kern="1200" dirty="0" smtClean="0">
                <a:solidFill>
                  <a:schemeClr val="tx1"/>
                </a:solidFill>
                <a:effectLst/>
                <a:latin typeface="+mn-lt"/>
                <a:ea typeface="+mn-ea"/>
                <a:cs typeface="+mn-cs"/>
              </a:rPr>
              <a:t> best </a:t>
            </a:r>
            <a:r>
              <a:rPr lang="sk-SK" sz="1200" kern="1200" dirty="0" err="1" smtClean="0">
                <a:solidFill>
                  <a:schemeClr val="tx1"/>
                </a:solidFill>
                <a:effectLst/>
                <a:latin typeface="+mn-lt"/>
                <a:ea typeface="+mn-ea"/>
                <a:cs typeface="+mn-cs"/>
              </a:rPr>
              <a:t>way</a:t>
            </a:r>
            <a:r>
              <a:rPr lang="sk-SK"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entirely eliminate, and avoid any consumption of nicotine.</a:t>
            </a:r>
            <a:endParaRPr lang="sk-SK" sz="1200" kern="1200" dirty="0" smtClean="0">
              <a:solidFill>
                <a:schemeClr val="tx1"/>
              </a:solidFill>
              <a:effectLst/>
              <a:latin typeface="+mn-lt"/>
              <a:ea typeface="+mn-ea"/>
              <a:cs typeface="+mn-cs"/>
            </a:endParaRPr>
          </a:p>
          <a:p>
            <a:r>
              <a:rPr lang="sk-SK" sz="1200" b="1" kern="1200" dirty="0" err="1" smtClean="0">
                <a:solidFill>
                  <a:schemeClr val="tx1"/>
                </a:solidFill>
                <a:effectLst/>
                <a:latin typeface="+mn-lt"/>
                <a:ea typeface="+mn-ea"/>
                <a:cs typeface="+mn-cs"/>
              </a:rPr>
              <a:t>Stress</a:t>
            </a:r>
            <a:endParaRPr lang="sk-SK"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Avoiding stress, not only in the profession but also in private life, positively influences the course of the disease. </a:t>
            </a:r>
            <a:r>
              <a:rPr lang="sk-SK" sz="1200" kern="1200" dirty="0" err="1" smtClean="0">
                <a:solidFill>
                  <a:schemeClr val="tx1"/>
                </a:solidFill>
                <a:effectLst/>
                <a:latin typeface="+mn-lt"/>
                <a:ea typeface="+mn-ea"/>
                <a:cs typeface="+mn-cs"/>
              </a:rPr>
              <a:t>There</a:t>
            </a:r>
            <a:r>
              <a:rPr lang="sk-SK"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are highly recommended relaxation techniques, such as</a:t>
            </a:r>
            <a:r>
              <a:rPr lang="sk-SK"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Yoga or </a:t>
            </a:r>
            <a:r>
              <a:rPr lang="en-US" sz="1200" kern="1200" dirty="0" err="1" smtClean="0">
                <a:solidFill>
                  <a:schemeClr val="tx1"/>
                </a:solidFill>
                <a:effectLst/>
                <a:latin typeface="+mn-lt"/>
                <a:ea typeface="+mn-ea"/>
                <a:cs typeface="+mn-cs"/>
              </a:rPr>
              <a:t>autogenous</a:t>
            </a:r>
            <a:r>
              <a:rPr lang="en-US" sz="1200" kern="1200" dirty="0" smtClean="0">
                <a:solidFill>
                  <a:schemeClr val="tx1"/>
                </a:solidFill>
                <a:effectLst/>
                <a:latin typeface="+mn-lt"/>
                <a:ea typeface="+mn-ea"/>
                <a:cs typeface="+mn-cs"/>
              </a:rPr>
              <a:t> training, as well as sufficient sleep.</a:t>
            </a:r>
            <a:endParaRPr lang="en-US" dirty="0" smtClean="0"/>
          </a:p>
        </p:txBody>
      </p:sp>
      <p:sp>
        <p:nvSpPr>
          <p:cNvPr id="4" name="Zástupný symbol pro číslo snímku 3"/>
          <p:cNvSpPr>
            <a:spLocks noGrp="1"/>
          </p:cNvSpPr>
          <p:nvPr>
            <p:ph type="sldNum" sz="quarter" idx="10"/>
          </p:nvPr>
        </p:nvSpPr>
        <p:spPr/>
        <p:txBody>
          <a:bodyPr/>
          <a:lstStyle/>
          <a:p>
            <a:fld id="{7CEBA14C-5DDC-4504-80B4-0664C8685EDA}" type="slidenum">
              <a:rPr lang="sk-SK" smtClean="0"/>
              <a:pPr/>
              <a:t>11</a:t>
            </a:fld>
            <a:endParaRPr lang="sk-SK"/>
          </a:p>
        </p:txBody>
      </p:sp>
    </p:spTree>
    <p:extLst>
      <p:ext uri="{BB962C8B-B14F-4D97-AF65-F5344CB8AC3E}">
        <p14:creationId xmlns:p14="http://schemas.microsoft.com/office/powerpoint/2010/main" xmlns="" val="1719772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smtClean="0"/>
              <a:t>The main goal of treatment for hypertension is to lower blood pressure to less than 140/90 - or even lower. Treating hypertension is important for reducing organ changes and the premature death</a:t>
            </a:r>
            <a:r>
              <a:rPr lang="sk-SK" dirty="0" smtClean="0"/>
              <a:t>. </a:t>
            </a:r>
            <a:r>
              <a:rPr lang="en-US" dirty="0" smtClean="0"/>
              <a:t>High blood pressure may be treated medically</a:t>
            </a:r>
            <a:r>
              <a:rPr lang="sk-SK" dirty="0" smtClean="0"/>
              <a:t>;</a:t>
            </a:r>
            <a:r>
              <a:rPr lang="en-US" dirty="0" smtClean="0"/>
              <a:t> by changing lifestyle factors</a:t>
            </a:r>
            <a:r>
              <a:rPr lang="sk-SK" dirty="0" smtClean="0"/>
              <a:t>;</a:t>
            </a:r>
            <a:r>
              <a:rPr lang="en-US" dirty="0" smtClean="0"/>
              <a:t> or a combination of the two. Important lifestyle changes include losing weight, quitting smoking, eating a healthful diet, reducing sodium intake, exercising regularly, and limiting alcohol consumption.</a:t>
            </a:r>
          </a:p>
          <a:p>
            <a:endParaRPr lang="en-US" dirty="0" smtClean="0"/>
          </a:p>
          <a:p>
            <a:r>
              <a:rPr lang="en-US" dirty="0" smtClean="0"/>
              <a:t>Medical options to treat hypertension include several classes of drugs. ACE inhibitors, ARB drugs, beta-blockers, diuretics, calcium channel blockers, alpha-blockers, and peripheral vasodilators are the primary drugs used in treatment. These medications may be used alone or in combination, and some are only used in combination. In addition, some of these drugs are preferred to others depending on the characteristics of the patient (diabetic, pregnant, etc.).</a:t>
            </a:r>
          </a:p>
          <a:p>
            <a:endParaRPr lang="en-US" dirty="0" smtClean="0"/>
          </a:p>
          <a:p>
            <a:r>
              <a:rPr lang="en-US" dirty="0" smtClean="0"/>
              <a:t>If blood pressure is successfully lowered, it is wise to have frequent checkups and to take preventive measures to avoid a relapse of hypertension.</a:t>
            </a:r>
          </a:p>
        </p:txBody>
      </p:sp>
      <p:sp>
        <p:nvSpPr>
          <p:cNvPr id="4" name="Zástupný symbol pro číslo snímku 3"/>
          <p:cNvSpPr>
            <a:spLocks noGrp="1"/>
          </p:cNvSpPr>
          <p:nvPr>
            <p:ph type="sldNum" sz="quarter" idx="10"/>
          </p:nvPr>
        </p:nvSpPr>
        <p:spPr/>
        <p:txBody>
          <a:bodyPr/>
          <a:lstStyle/>
          <a:p>
            <a:fld id="{7CEBA14C-5DDC-4504-80B4-0664C8685EDA}" type="slidenum">
              <a:rPr lang="sk-SK" smtClean="0"/>
              <a:pPr/>
              <a:t>12</a:t>
            </a:fld>
            <a:endParaRPr lang="sk-SK"/>
          </a:p>
        </p:txBody>
      </p:sp>
    </p:spTree>
    <p:extLst>
      <p:ext uri="{BB962C8B-B14F-4D97-AF65-F5344CB8AC3E}">
        <p14:creationId xmlns:p14="http://schemas.microsoft.com/office/powerpoint/2010/main" xmlns="" val="2167487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Hypertension can lead to damaged organs, as well as several illnesses</a:t>
            </a:r>
            <a:r>
              <a:rPr lang="sk-SK" dirty="0" smtClean="0"/>
              <a:t> </a:t>
            </a:r>
            <a:r>
              <a:rPr lang="en-US" dirty="0" smtClean="0"/>
              <a:t>such as renal failure, aneurysm, heart failure, stroke, or heart attack</a:t>
            </a:r>
            <a:endParaRPr lang="sk-SK"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sk-SK"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k-SK" sz="1200" dirty="0" err="1" smtClean="0"/>
              <a:t>Nowdays</a:t>
            </a:r>
            <a:r>
              <a:rPr lang="en-US" sz="1200" dirty="0" smtClean="0"/>
              <a:t> it is considered that up to 70% of a stroke in </a:t>
            </a:r>
            <a:r>
              <a:rPr lang="sk-SK" sz="1200" dirty="0" err="1" smtClean="0"/>
              <a:t>patients</a:t>
            </a:r>
            <a:r>
              <a:rPr lang="en-US" sz="1200" dirty="0" smtClean="0"/>
              <a:t> older than 65 years is found as a result of hypertension. </a:t>
            </a:r>
            <a:endParaRPr lang="sk-SK"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k-SK" sz="1200" b="1" i="0" kern="1200" dirty="0" err="1" smtClean="0">
                <a:solidFill>
                  <a:schemeClr val="tx1"/>
                </a:solidFill>
                <a:effectLst/>
                <a:latin typeface="+mn-lt"/>
                <a:ea typeface="+mn-ea"/>
                <a:cs typeface="+mn-cs"/>
              </a:rPr>
              <a:t>Death</a:t>
            </a:r>
            <a:r>
              <a:rPr lang="sk-SK" sz="1200" b="1" i="0" kern="1200" dirty="0" smtClean="0">
                <a:solidFill>
                  <a:schemeClr val="tx1"/>
                </a:solidFill>
                <a:effectLst/>
                <a:latin typeface="+mn-lt"/>
                <a:ea typeface="+mn-ea"/>
                <a:cs typeface="+mn-cs"/>
              </a:rPr>
              <a:t> rate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Patients with untreated hypertension almost always die from complications of hypertension. At present, it is considered that about</a:t>
            </a:r>
            <a:r>
              <a:rPr lang="sk-SK" baseline="0" dirty="0" smtClean="0"/>
              <a:t> 50% </a:t>
            </a:r>
            <a:r>
              <a:rPr lang="sk-SK" baseline="0" dirty="0" err="1" smtClean="0"/>
              <a:t>of</a:t>
            </a:r>
            <a:r>
              <a:rPr lang="en-US" dirty="0" smtClean="0"/>
              <a:t> untreated patients die as a result of coronary heart disease</a:t>
            </a:r>
            <a:r>
              <a:rPr lang="sk-SK" dirty="0" smtClean="0"/>
              <a:t> (</a:t>
            </a:r>
            <a:r>
              <a:rPr lang="en-US" dirty="0" smtClean="0"/>
              <a:t>heart attack</a:t>
            </a:r>
            <a:r>
              <a:rPr lang="sk-SK" dirty="0" smtClean="0"/>
              <a:t>)</a:t>
            </a:r>
            <a:r>
              <a:rPr lang="en-US" dirty="0" smtClean="0"/>
              <a:t> a </a:t>
            </a:r>
            <a:r>
              <a:rPr lang="sk-SK" dirty="0" smtClean="0"/>
              <a:t>33%</a:t>
            </a:r>
            <a:r>
              <a:rPr lang="en-US" dirty="0" smtClean="0"/>
              <a:t> of cerebrovascular complications</a:t>
            </a:r>
            <a:r>
              <a:rPr lang="sk-SK" baseline="0" dirty="0" smtClean="0"/>
              <a:t> (</a:t>
            </a:r>
            <a:r>
              <a:rPr lang="en-US" dirty="0" smtClean="0"/>
              <a:t>stroke</a:t>
            </a:r>
            <a:r>
              <a:rPr lang="sk-SK" dirty="0" smtClean="0"/>
              <a:t>)</a:t>
            </a:r>
            <a:r>
              <a:rPr lang="en-US" dirty="0" smtClean="0"/>
              <a:t> and up to 15% of renal insufficiency.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7CEBA14C-5DDC-4504-80B4-0664C8685EDA}" type="slidenum">
              <a:rPr lang="sk-SK" smtClean="0"/>
              <a:pPr/>
              <a:t>13</a:t>
            </a:fld>
            <a:endParaRPr lang="sk-SK"/>
          </a:p>
        </p:txBody>
      </p:sp>
    </p:spTree>
    <p:extLst>
      <p:ext uri="{BB962C8B-B14F-4D97-AF65-F5344CB8AC3E}">
        <p14:creationId xmlns:p14="http://schemas.microsoft.com/office/powerpoint/2010/main" xmlns="" val="460354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sk-SK"/>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sk-SK"/>
          </a:p>
        </p:txBody>
      </p:sp>
      <p:sp>
        <p:nvSpPr>
          <p:cNvPr id="4" name="Date Placeholder 3"/>
          <p:cNvSpPr>
            <a:spLocks noGrp="1"/>
          </p:cNvSpPr>
          <p:nvPr>
            <p:ph type="dt" sz="half" idx="10"/>
          </p:nvPr>
        </p:nvSpPr>
        <p:spPr/>
        <p:txBody>
          <a:bodyPr/>
          <a:lstStyle/>
          <a:p>
            <a:fld id="{DCFA6E70-4342-4702-869C-20DDEBFCA8BB}" type="datetimeFigureOut">
              <a:rPr lang="sk-SK" smtClean="0"/>
              <a:pPr/>
              <a:t>25.7.2014</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671B0C33-72D9-4F8E-AA48-8E4315CE360E}" type="slidenum">
              <a:rPr lang="sk-SK" smtClean="0"/>
              <a:pPr/>
              <a:t>‹#›</a:t>
            </a:fld>
            <a:endParaRPr lang="sk-SK"/>
          </a:p>
        </p:txBody>
      </p:sp>
    </p:spTree>
    <p:extLst>
      <p:ext uri="{BB962C8B-B14F-4D97-AF65-F5344CB8AC3E}">
        <p14:creationId xmlns:p14="http://schemas.microsoft.com/office/powerpoint/2010/main" xmlns="" val="39476660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k-SK"/>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4" name="Date Placeholder 3"/>
          <p:cNvSpPr>
            <a:spLocks noGrp="1"/>
          </p:cNvSpPr>
          <p:nvPr>
            <p:ph type="dt" sz="half" idx="10"/>
          </p:nvPr>
        </p:nvSpPr>
        <p:spPr/>
        <p:txBody>
          <a:bodyPr/>
          <a:lstStyle/>
          <a:p>
            <a:fld id="{DCFA6E70-4342-4702-869C-20DDEBFCA8BB}" type="datetimeFigureOut">
              <a:rPr lang="sk-SK" smtClean="0"/>
              <a:pPr/>
              <a:t>25.7.2014</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671B0C33-72D9-4F8E-AA48-8E4315CE360E}" type="slidenum">
              <a:rPr lang="sk-SK" smtClean="0"/>
              <a:pPr/>
              <a:t>‹#›</a:t>
            </a:fld>
            <a:endParaRPr lang="sk-SK"/>
          </a:p>
        </p:txBody>
      </p:sp>
    </p:spTree>
    <p:extLst>
      <p:ext uri="{BB962C8B-B14F-4D97-AF65-F5344CB8AC3E}">
        <p14:creationId xmlns:p14="http://schemas.microsoft.com/office/powerpoint/2010/main" xmlns="" val="37635722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sk-SK"/>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4" name="Date Placeholder 3"/>
          <p:cNvSpPr>
            <a:spLocks noGrp="1"/>
          </p:cNvSpPr>
          <p:nvPr>
            <p:ph type="dt" sz="half" idx="10"/>
          </p:nvPr>
        </p:nvSpPr>
        <p:spPr/>
        <p:txBody>
          <a:bodyPr/>
          <a:lstStyle/>
          <a:p>
            <a:fld id="{DCFA6E70-4342-4702-869C-20DDEBFCA8BB}" type="datetimeFigureOut">
              <a:rPr lang="sk-SK" smtClean="0"/>
              <a:pPr/>
              <a:t>25.7.2014</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671B0C33-72D9-4F8E-AA48-8E4315CE360E}" type="slidenum">
              <a:rPr lang="sk-SK" smtClean="0"/>
              <a:pPr/>
              <a:t>‹#›</a:t>
            </a:fld>
            <a:endParaRPr lang="sk-SK"/>
          </a:p>
        </p:txBody>
      </p:sp>
    </p:spTree>
    <p:extLst>
      <p:ext uri="{BB962C8B-B14F-4D97-AF65-F5344CB8AC3E}">
        <p14:creationId xmlns:p14="http://schemas.microsoft.com/office/powerpoint/2010/main" xmlns="" val="4308446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k-SK"/>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4" name="Date Placeholder 3"/>
          <p:cNvSpPr>
            <a:spLocks noGrp="1"/>
          </p:cNvSpPr>
          <p:nvPr>
            <p:ph type="dt" sz="half" idx="10"/>
          </p:nvPr>
        </p:nvSpPr>
        <p:spPr/>
        <p:txBody>
          <a:bodyPr/>
          <a:lstStyle/>
          <a:p>
            <a:fld id="{DCFA6E70-4342-4702-869C-20DDEBFCA8BB}" type="datetimeFigureOut">
              <a:rPr lang="sk-SK" smtClean="0"/>
              <a:pPr/>
              <a:t>25.7.2014</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671B0C33-72D9-4F8E-AA48-8E4315CE360E}" type="slidenum">
              <a:rPr lang="sk-SK" smtClean="0"/>
              <a:pPr/>
              <a:t>‹#›</a:t>
            </a:fld>
            <a:endParaRPr lang="sk-SK"/>
          </a:p>
        </p:txBody>
      </p:sp>
    </p:spTree>
    <p:extLst>
      <p:ext uri="{BB962C8B-B14F-4D97-AF65-F5344CB8AC3E}">
        <p14:creationId xmlns:p14="http://schemas.microsoft.com/office/powerpoint/2010/main" xmlns="" val="17747451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sk-SK"/>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FA6E70-4342-4702-869C-20DDEBFCA8BB}" type="datetimeFigureOut">
              <a:rPr lang="sk-SK" smtClean="0"/>
              <a:pPr/>
              <a:t>25.7.2014</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671B0C33-72D9-4F8E-AA48-8E4315CE360E}" type="slidenum">
              <a:rPr lang="sk-SK" smtClean="0"/>
              <a:pPr/>
              <a:t>‹#›</a:t>
            </a:fld>
            <a:endParaRPr lang="sk-SK"/>
          </a:p>
        </p:txBody>
      </p:sp>
    </p:spTree>
    <p:extLst>
      <p:ext uri="{BB962C8B-B14F-4D97-AF65-F5344CB8AC3E}">
        <p14:creationId xmlns:p14="http://schemas.microsoft.com/office/powerpoint/2010/main" xmlns="" val="28837560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k-SK"/>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5" name="Date Placeholder 4"/>
          <p:cNvSpPr>
            <a:spLocks noGrp="1"/>
          </p:cNvSpPr>
          <p:nvPr>
            <p:ph type="dt" sz="half" idx="10"/>
          </p:nvPr>
        </p:nvSpPr>
        <p:spPr/>
        <p:txBody>
          <a:bodyPr/>
          <a:lstStyle/>
          <a:p>
            <a:fld id="{DCFA6E70-4342-4702-869C-20DDEBFCA8BB}" type="datetimeFigureOut">
              <a:rPr lang="sk-SK" smtClean="0"/>
              <a:pPr/>
              <a:t>25.7.2014</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671B0C33-72D9-4F8E-AA48-8E4315CE360E}" type="slidenum">
              <a:rPr lang="sk-SK" smtClean="0"/>
              <a:pPr/>
              <a:t>‹#›</a:t>
            </a:fld>
            <a:endParaRPr lang="sk-SK"/>
          </a:p>
        </p:txBody>
      </p:sp>
    </p:spTree>
    <p:extLst>
      <p:ext uri="{BB962C8B-B14F-4D97-AF65-F5344CB8AC3E}">
        <p14:creationId xmlns:p14="http://schemas.microsoft.com/office/powerpoint/2010/main" xmlns="" val="31511373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sk-SK"/>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7" name="Date Placeholder 6"/>
          <p:cNvSpPr>
            <a:spLocks noGrp="1"/>
          </p:cNvSpPr>
          <p:nvPr>
            <p:ph type="dt" sz="half" idx="10"/>
          </p:nvPr>
        </p:nvSpPr>
        <p:spPr/>
        <p:txBody>
          <a:bodyPr/>
          <a:lstStyle/>
          <a:p>
            <a:fld id="{DCFA6E70-4342-4702-869C-20DDEBFCA8BB}" type="datetimeFigureOut">
              <a:rPr lang="sk-SK" smtClean="0"/>
              <a:pPr/>
              <a:t>25.7.2014</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671B0C33-72D9-4F8E-AA48-8E4315CE360E}" type="slidenum">
              <a:rPr lang="sk-SK" smtClean="0"/>
              <a:pPr/>
              <a:t>‹#›</a:t>
            </a:fld>
            <a:endParaRPr lang="sk-SK"/>
          </a:p>
        </p:txBody>
      </p:sp>
    </p:spTree>
    <p:extLst>
      <p:ext uri="{BB962C8B-B14F-4D97-AF65-F5344CB8AC3E}">
        <p14:creationId xmlns:p14="http://schemas.microsoft.com/office/powerpoint/2010/main" xmlns="" val="4303365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k-SK"/>
          </a:p>
        </p:txBody>
      </p:sp>
      <p:sp>
        <p:nvSpPr>
          <p:cNvPr id="3" name="Date Placeholder 2"/>
          <p:cNvSpPr>
            <a:spLocks noGrp="1"/>
          </p:cNvSpPr>
          <p:nvPr>
            <p:ph type="dt" sz="half" idx="10"/>
          </p:nvPr>
        </p:nvSpPr>
        <p:spPr/>
        <p:txBody>
          <a:bodyPr/>
          <a:lstStyle/>
          <a:p>
            <a:fld id="{DCFA6E70-4342-4702-869C-20DDEBFCA8BB}" type="datetimeFigureOut">
              <a:rPr lang="sk-SK" smtClean="0"/>
              <a:pPr/>
              <a:t>25.7.2014</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671B0C33-72D9-4F8E-AA48-8E4315CE360E}" type="slidenum">
              <a:rPr lang="sk-SK" smtClean="0"/>
              <a:pPr/>
              <a:t>‹#›</a:t>
            </a:fld>
            <a:endParaRPr lang="sk-SK"/>
          </a:p>
        </p:txBody>
      </p:sp>
    </p:spTree>
    <p:extLst>
      <p:ext uri="{BB962C8B-B14F-4D97-AF65-F5344CB8AC3E}">
        <p14:creationId xmlns:p14="http://schemas.microsoft.com/office/powerpoint/2010/main" xmlns="" val="1603087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FA6E70-4342-4702-869C-20DDEBFCA8BB}" type="datetimeFigureOut">
              <a:rPr lang="sk-SK" smtClean="0"/>
              <a:pPr/>
              <a:t>25.7.2014</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671B0C33-72D9-4F8E-AA48-8E4315CE360E}" type="slidenum">
              <a:rPr lang="sk-SK" smtClean="0"/>
              <a:pPr/>
              <a:t>‹#›</a:t>
            </a:fld>
            <a:endParaRPr lang="sk-SK"/>
          </a:p>
        </p:txBody>
      </p:sp>
    </p:spTree>
    <p:extLst>
      <p:ext uri="{BB962C8B-B14F-4D97-AF65-F5344CB8AC3E}">
        <p14:creationId xmlns:p14="http://schemas.microsoft.com/office/powerpoint/2010/main" xmlns="" val="8908512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sk-SK"/>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FA6E70-4342-4702-869C-20DDEBFCA8BB}" type="datetimeFigureOut">
              <a:rPr lang="sk-SK" smtClean="0"/>
              <a:pPr/>
              <a:t>25.7.2014</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671B0C33-72D9-4F8E-AA48-8E4315CE360E}" type="slidenum">
              <a:rPr lang="sk-SK" smtClean="0"/>
              <a:pPr/>
              <a:t>‹#›</a:t>
            </a:fld>
            <a:endParaRPr lang="sk-SK"/>
          </a:p>
        </p:txBody>
      </p:sp>
    </p:spTree>
    <p:extLst>
      <p:ext uri="{BB962C8B-B14F-4D97-AF65-F5344CB8AC3E}">
        <p14:creationId xmlns:p14="http://schemas.microsoft.com/office/powerpoint/2010/main" xmlns="" val="22688000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sk-SK"/>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FA6E70-4342-4702-869C-20DDEBFCA8BB}" type="datetimeFigureOut">
              <a:rPr lang="sk-SK" smtClean="0"/>
              <a:pPr/>
              <a:t>25.7.2014</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671B0C33-72D9-4F8E-AA48-8E4315CE360E}" type="slidenum">
              <a:rPr lang="sk-SK" smtClean="0"/>
              <a:pPr/>
              <a:t>‹#›</a:t>
            </a:fld>
            <a:endParaRPr lang="sk-SK"/>
          </a:p>
        </p:txBody>
      </p:sp>
    </p:spTree>
    <p:extLst>
      <p:ext uri="{BB962C8B-B14F-4D97-AF65-F5344CB8AC3E}">
        <p14:creationId xmlns:p14="http://schemas.microsoft.com/office/powerpoint/2010/main" xmlns="" val="29573198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sk-SK"/>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FA6E70-4342-4702-869C-20DDEBFCA8BB}" type="datetimeFigureOut">
              <a:rPr lang="sk-SK" smtClean="0"/>
              <a:pPr/>
              <a:t>25.7.2014</a:t>
            </a:fld>
            <a:endParaRPr lang="sk-SK"/>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1B0C33-72D9-4F8E-AA48-8E4315CE360E}" type="slidenum">
              <a:rPr lang="sk-SK" smtClean="0"/>
              <a:pPr/>
              <a:t>‹#›</a:t>
            </a:fld>
            <a:endParaRPr lang="sk-SK"/>
          </a:p>
        </p:txBody>
      </p:sp>
    </p:spTree>
    <p:extLst>
      <p:ext uri="{BB962C8B-B14F-4D97-AF65-F5344CB8AC3E}">
        <p14:creationId xmlns:p14="http://schemas.microsoft.com/office/powerpoint/2010/main" xmlns="" val="4185250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94174"/>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2406"/>
            <a:ext cx="12192000" cy="6853187"/>
          </a:xfrm>
          <a:prstGeom prst="rect">
            <a:avLst/>
          </a:prstGeom>
        </p:spPr>
      </p:pic>
      <p:sp>
        <p:nvSpPr>
          <p:cNvPr id="4" name="Subtitle 2"/>
          <p:cNvSpPr txBox="1">
            <a:spLocks/>
          </p:cNvSpPr>
          <p:nvPr/>
        </p:nvSpPr>
        <p:spPr>
          <a:xfrm>
            <a:off x="4537655" y="3853277"/>
            <a:ext cx="2687392" cy="5835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k-SK" dirty="0" err="1" smtClean="0">
                <a:solidFill>
                  <a:srgbClr val="FF0000"/>
                </a:solidFill>
              </a:rPr>
              <a:t>Hypertension</a:t>
            </a:r>
            <a:endParaRPr lang="sk-SK" dirty="0">
              <a:solidFill>
                <a:srgbClr val="FF0000"/>
              </a:solidFill>
            </a:endParaRPr>
          </a:p>
        </p:txBody>
      </p:sp>
      <p:pic>
        <p:nvPicPr>
          <p:cNvPr id="9" name="Picture 8"/>
          <p:cNvPicPr>
            <a:picLocks noChangeAspect="1"/>
          </p:cNvPicPr>
          <p:nvPr/>
        </p:nvPicPr>
        <p:blipFill>
          <a:blip r:embed="rId3" cstate="print">
            <a:duotone>
              <a:schemeClr val="accent5">
                <a:shade val="45000"/>
                <a:satMod val="135000"/>
              </a:schemeClr>
              <a:prstClr val="white"/>
            </a:duotone>
            <a:extLst>
              <a:ext uri="{BEBA8EAE-BF5A-486C-A8C5-ECC9F3942E4B}">
                <a14:imgProps xmlns:a14="http://schemas.microsoft.com/office/drawing/2010/main" xmlns="">
                  <a14:imgLayer r:embed="rId4">
                    <a14:imgEffect>
                      <a14:backgroundRemoval t="9925" b="93539" l="10000" r="94263"/>
                    </a14:imgEffect>
                  </a14:imgLayer>
                </a14:imgProps>
              </a:ext>
              <a:ext uri="{28A0092B-C50C-407E-A947-70E740481C1C}">
                <a14:useLocalDpi xmlns:a14="http://schemas.microsoft.com/office/drawing/2010/main" xmlns="" val="0"/>
              </a:ext>
            </a:extLst>
          </a:blip>
          <a:stretch>
            <a:fillRect/>
          </a:stretch>
        </p:blipFill>
        <p:spPr>
          <a:xfrm>
            <a:off x="-11903182" y="-8578531"/>
            <a:ext cx="26257249" cy="14759337"/>
          </a:xfrm>
          <a:prstGeom prst="rect">
            <a:avLst/>
          </a:prstGeom>
        </p:spPr>
      </p:pic>
      <p:sp>
        <p:nvSpPr>
          <p:cNvPr id="5" name="Subtitle 2"/>
          <p:cNvSpPr txBox="1">
            <a:spLocks/>
          </p:cNvSpPr>
          <p:nvPr/>
        </p:nvSpPr>
        <p:spPr>
          <a:xfrm>
            <a:off x="8332630" y="4657803"/>
            <a:ext cx="2687392" cy="5835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k-SK" dirty="0" err="1" smtClean="0">
                <a:solidFill>
                  <a:srgbClr val="FF0000"/>
                </a:solidFill>
              </a:rPr>
              <a:t>Tachycardia</a:t>
            </a:r>
            <a:endParaRPr lang="sk-SK" dirty="0">
              <a:solidFill>
                <a:srgbClr val="FF0000"/>
              </a:solidFill>
            </a:endParaRPr>
          </a:p>
        </p:txBody>
      </p:sp>
      <p:sp>
        <p:nvSpPr>
          <p:cNvPr id="6" name="Subtitle 2"/>
          <p:cNvSpPr txBox="1">
            <a:spLocks/>
          </p:cNvSpPr>
          <p:nvPr/>
        </p:nvSpPr>
        <p:spPr>
          <a:xfrm>
            <a:off x="274749" y="4131827"/>
            <a:ext cx="2687392" cy="5835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k-SK" dirty="0" err="1" smtClean="0">
                <a:solidFill>
                  <a:srgbClr val="FF0000"/>
                </a:solidFill>
              </a:rPr>
              <a:t>Pericarditis</a:t>
            </a:r>
            <a:endParaRPr lang="sk-SK" dirty="0">
              <a:solidFill>
                <a:srgbClr val="FF0000"/>
              </a:solidFill>
            </a:endParaRPr>
          </a:p>
        </p:txBody>
      </p:sp>
      <p:sp>
        <p:nvSpPr>
          <p:cNvPr id="3" name="Subtitle 2"/>
          <p:cNvSpPr>
            <a:spLocks noGrp="1"/>
          </p:cNvSpPr>
          <p:nvPr>
            <p:ph type="subTitle" idx="1"/>
          </p:nvPr>
        </p:nvSpPr>
        <p:spPr>
          <a:xfrm>
            <a:off x="2526050" y="1616657"/>
            <a:ext cx="2687392" cy="583596"/>
          </a:xfrm>
        </p:spPr>
        <p:txBody>
          <a:bodyPr/>
          <a:lstStyle/>
          <a:p>
            <a:r>
              <a:rPr lang="sk-SK" dirty="0" err="1" smtClean="0">
                <a:solidFill>
                  <a:srgbClr val="FF0000"/>
                </a:solidFill>
              </a:rPr>
              <a:t>Angina</a:t>
            </a:r>
            <a:r>
              <a:rPr lang="sk-SK" dirty="0" smtClean="0">
                <a:solidFill>
                  <a:srgbClr val="FF0000"/>
                </a:solidFill>
              </a:rPr>
              <a:t> </a:t>
            </a:r>
            <a:r>
              <a:rPr lang="sk-SK" dirty="0" err="1" smtClean="0">
                <a:solidFill>
                  <a:srgbClr val="FF0000"/>
                </a:solidFill>
              </a:rPr>
              <a:t>pectoris</a:t>
            </a:r>
            <a:endParaRPr lang="sk-SK" dirty="0">
              <a:solidFill>
                <a:srgbClr val="FF0000"/>
              </a:solidFill>
            </a:endParaRPr>
          </a:p>
        </p:txBody>
      </p:sp>
      <p:sp>
        <p:nvSpPr>
          <p:cNvPr id="2" name="Title 1"/>
          <p:cNvSpPr>
            <a:spLocks noGrp="1"/>
          </p:cNvSpPr>
          <p:nvPr>
            <p:ph type="ctrTitle"/>
          </p:nvPr>
        </p:nvSpPr>
        <p:spPr>
          <a:xfrm>
            <a:off x="5881351" y="1461772"/>
            <a:ext cx="6011594" cy="1043329"/>
          </a:xfrm>
          <a:noFill/>
        </p:spPr>
        <p:txBody>
          <a:bodyPr/>
          <a:lstStyle/>
          <a:p>
            <a:r>
              <a:rPr lang="sk-SK" dirty="0" smtClean="0">
                <a:solidFill>
                  <a:srgbClr val="FF0000"/>
                </a:solidFill>
              </a:rPr>
              <a:t>Table of </a:t>
            </a:r>
            <a:r>
              <a:rPr lang="sk-SK" dirty="0" err="1" smtClean="0">
                <a:solidFill>
                  <a:srgbClr val="FF0000"/>
                </a:solidFill>
              </a:rPr>
              <a:t>Contents</a:t>
            </a:r>
            <a:endParaRPr lang="sk-SK" dirty="0">
              <a:solidFill>
                <a:srgbClr val="FF0000"/>
              </a:solidFill>
            </a:endParaRPr>
          </a:p>
        </p:txBody>
      </p:sp>
      <p:sp>
        <p:nvSpPr>
          <p:cNvPr id="10" name="Isosceles Triangle 9"/>
          <p:cNvSpPr/>
          <p:nvPr/>
        </p:nvSpPr>
        <p:spPr>
          <a:xfrm rot="5194719">
            <a:off x="3981157" y="3179298"/>
            <a:ext cx="556498" cy="506437"/>
          </a:xfrm>
          <a:prstGeom prst="triangl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 name="Isosceles Triangle 10"/>
          <p:cNvSpPr/>
          <p:nvPr/>
        </p:nvSpPr>
        <p:spPr>
          <a:xfrm rot="15722789">
            <a:off x="7298821" y="4131827"/>
            <a:ext cx="556498" cy="506437"/>
          </a:xfrm>
          <a:prstGeom prst="triangl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2" name="Isosceles Triangle 11"/>
          <p:cNvSpPr/>
          <p:nvPr/>
        </p:nvSpPr>
        <p:spPr>
          <a:xfrm rot="13370460">
            <a:off x="4537655" y="177790"/>
            <a:ext cx="556498" cy="506437"/>
          </a:xfrm>
          <a:prstGeom prst="triangl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3" name="Isosceles Triangle 12"/>
          <p:cNvSpPr/>
          <p:nvPr/>
        </p:nvSpPr>
        <p:spPr>
          <a:xfrm rot="7462497">
            <a:off x="1357349" y="2160007"/>
            <a:ext cx="556498" cy="506437"/>
          </a:xfrm>
          <a:prstGeom prst="triangl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4" name="Isosceles Triangle 13"/>
          <p:cNvSpPr/>
          <p:nvPr/>
        </p:nvSpPr>
        <p:spPr>
          <a:xfrm rot="20827221">
            <a:off x="1618445" y="5758544"/>
            <a:ext cx="556498" cy="506437"/>
          </a:xfrm>
          <a:prstGeom prst="triangl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5" name="Isosceles Triangle 14"/>
          <p:cNvSpPr/>
          <p:nvPr/>
        </p:nvSpPr>
        <p:spPr>
          <a:xfrm rot="1064382">
            <a:off x="11206204" y="4039895"/>
            <a:ext cx="556498" cy="506437"/>
          </a:xfrm>
          <a:prstGeom prst="triangl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xmlns="" val="9638253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be 3"/>
          <p:cNvSpPr/>
          <p:nvPr/>
        </p:nvSpPr>
        <p:spPr>
          <a:xfrm>
            <a:off x="838200" y="238515"/>
            <a:ext cx="3193366" cy="1325563"/>
          </a:xfrm>
          <a:prstGeom prst="cube">
            <a:avLst/>
          </a:prstGeom>
          <a:solidFill>
            <a:srgbClr val="1941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 name="Nadpis 1"/>
          <p:cNvSpPr>
            <a:spLocks noGrp="1"/>
          </p:cNvSpPr>
          <p:nvPr>
            <p:ph type="title"/>
          </p:nvPr>
        </p:nvSpPr>
        <p:spPr>
          <a:xfrm>
            <a:off x="838200" y="702750"/>
            <a:ext cx="10515600" cy="1325563"/>
          </a:xfrm>
        </p:spPr>
        <p:txBody>
          <a:bodyPr>
            <a:normAutofit/>
          </a:bodyPr>
          <a:lstStyle/>
          <a:p>
            <a:r>
              <a:rPr lang="sk-SK" b="1" dirty="0" err="1" smtClean="0">
                <a:solidFill>
                  <a:schemeClr val="bg1"/>
                </a:solidFill>
              </a:rPr>
              <a:t>Diagnosis</a:t>
            </a:r>
            <a:r>
              <a:rPr lang="sk-SK" dirty="0">
                <a:solidFill>
                  <a:schemeClr val="bg1"/>
                </a:solidFill>
              </a:rPr>
              <a:t/>
            </a:r>
            <a:br>
              <a:rPr lang="sk-SK" dirty="0">
                <a:solidFill>
                  <a:schemeClr val="bg1"/>
                </a:solidFill>
              </a:rPr>
            </a:br>
            <a:endParaRPr lang="sk-SK" dirty="0">
              <a:solidFill>
                <a:schemeClr val="bg1"/>
              </a:solidFill>
            </a:endParaRPr>
          </a:p>
        </p:txBody>
      </p:sp>
      <p:sp>
        <p:nvSpPr>
          <p:cNvPr id="3" name="Zástupný symbol pro obsah 2"/>
          <p:cNvSpPr>
            <a:spLocks noGrp="1"/>
          </p:cNvSpPr>
          <p:nvPr>
            <p:ph idx="1"/>
          </p:nvPr>
        </p:nvSpPr>
        <p:spPr>
          <a:xfrm>
            <a:off x="1577752" y="1296156"/>
            <a:ext cx="9036496" cy="5976664"/>
          </a:xfrm>
        </p:spPr>
        <p:txBody>
          <a:bodyPr>
            <a:normAutofit/>
          </a:bodyPr>
          <a:lstStyle/>
          <a:p>
            <a:pPr lvl="0"/>
            <a:endParaRPr lang="sk-SK" sz="2600" dirty="0" smtClean="0"/>
          </a:p>
          <a:p>
            <a:pPr lvl="0"/>
            <a:r>
              <a:rPr lang="sk-SK" sz="2600" dirty="0" smtClean="0"/>
              <a:t>M</a:t>
            </a:r>
            <a:r>
              <a:rPr lang="en-US" sz="2600" dirty="0" err="1"/>
              <a:t>easur</a:t>
            </a:r>
            <a:r>
              <a:rPr lang="sk-SK" sz="2600" dirty="0" err="1"/>
              <a:t>ing</a:t>
            </a:r>
            <a:r>
              <a:rPr lang="en-US" sz="2600" dirty="0"/>
              <a:t> blood pressure with a sphygmomanometer</a:t>
            </a:r>
            <a:endParaRPr lang="sk-SK" sz="2600" dirty="0"/>
          </a:p>
          <a:p>
            <a:r>
              <a:rPr lang="en-US" sz="2600" dirty="0"/>
              <a:t>Electrocardiograms</a:t>
            </a:r>
            <a:r>
              <a:rPr lang="sk-SK" sz="2600" dirty="0"/>
              <a:t> </a:t>
            </a:r>
            <a:r>
              <a:rPr lang="en-US" sz="2600" dirty="0"/>
              <a:t>(EKG)</a:t>
            </a:r>
            <a:r>
              <a:rPr lang="sk-SK" sz="2600" dirty="0"/>
              <a:t>, </a:t>
            </a:r>
            <a:r>
              <a:rPr lang="en-US" sz="2600" dirty="0"/>
              <a:t>echocardiograms </a:t>
            </a:r>
            <a:endParaRPr lang="sk-SK" sz="2600" dirty="0"/>
          </a:p>
          <a:p>
            <a:r>
              <a:rPr lang="sk-SK" sz="2600" dirty="0"/>
              <a:t>B</a:t>
            </a:r>
            <a:r>
              <a:rPr lang="en-US" sz="2600" dirty="0" err="1"/>
              <a:t>lood</a:t>
            </a:r>
            <a:r>
              <a:rPr lang="en-US" sz="2600" dirty="0"/>
              <a:t> tests </a:t>
            </a:r>
            <a:endParaRPr lang="sk-SK" sz="2600" dirty="0"/>
          </a:p>
          <a:p>
            <a:pPr lvl="0"/>
            <a:r>
              <a:rPr lang="en-US" sz="2600" dirty="0"/>
              <a:t>Ophthalmoscopy</a:t>
            </a:r>
            <a:endParaRPr lang="sk-SK" sz="2600" dirty="0"/>
          </a:p>
          <a:p>
            <a:r>
              <a:rPr lang="sk-SK" sz="2600" dirty="0"/>
              <a:t>U</a:t>
            </a:r>
            <a:r>
              <a:rPr lang="en-US" sz="2600" dirty="0" err="1"/>
              <a:t>rine</a:t>
            </a:r>
            <a:r>
              <a:rPr lang="en-US" sz="2600" dirty="0"/>
              <a:t> tests </a:t>
            </a:r>
          </a:p>
          <a:p>
            <a:r>
              <a:rPr lang="en-US" sz="2600" dirty="0" err="1"/>
              <a:t>Sonography</a:t>
            </a:r>
            <a:r>
              <a:rPr lang="sk-SK" sz="2600" dirty="0"/>
              <a:t> (</a:t>
            </a:r>
            <a:r>
              <a:rPr lang="en-US" sz="2600" dirty="0"/>
              <a:t>especially the kidneys</a:t>
            </a:r>
            <a:r>
              <a:rPr lang="sk-SK" sz="2600" dirty="0"/>
              <a:t>)</a:t>
            </a:r>
            <a:endParaRPr lang="en-US" sz="2600" dirty="0"/>
          </a:p>
          <a:p>
            <a:r>
              <a:rPr lang="sk-SK" sz="2600" dirty="0"/>
              <a:t>H</a:t>
            </a:r>
            <a:r>
              <a:rPr lang="en-US" sz="2600" dirty="0" err="1"/>
              <a:t>ormonal</a:t>
            </a:r>
            <a:r>
              <a:rPr lang="en-US" sz="2600" dirty="0"/>
              <a:t> analysis </a:t>
            </a:r>
          </a:p>
          <a:p>
            <a:r>
              <a:rPr lang="sk-SK" sz="2600" dirty="0"/>
              <a:t>C</a:t>
            </a:r>
            <a:r>
              <a:rPr lang="en-US" sz="2600" dirty="0" err="1"/>
              <a:t>hest</a:t>
            </a:r>
            <a:r>
              <a:rPr lang="en-US" sz="2600" dirty="0"/>
              <a:t> radiographs</a:t>
            </a:r>
            <a:endParaRPr lang="sk-SK" sz="2600" dirty="0"/>
          </a:p>
        </p:txBody>
      </p:sp>
    </p:spTree>
    <p:extLst>
      <p:ext uri="{BB962C8B-B14F-4D97-AF65-F5344CB8AC3E}">
        <p14:creationId xmlns:p14="http://schemas.microsoft.com/office/powerpoint/2010/main" xmlns="" val="22745609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be 3"/>
          <p:cNvSpPr/>
          <p:nvPr/>
        </p:nvSpPr>
        <p:spPr>
          <a:xfrm>
            <a:off x="838199" y="238515"/>
            <a:ext cx="3790071" cy="1325563"/>
          </a:xfrm>
          <a:prstGeom prst="cube">
            <a:avLst/>
          </a:prstGeom>
          <a:solidFill>
            <a:srgbClr val="1941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 name="Nadpis 1"/>
          <p:cNvSpPr>
            <a:spLocks noGrp="1"/>
          </p:cNvSpPr>
          <p:nvPr>
            <p:ph type="title"/>
          </p:nvPr>
        </p:nvSpPr>
        <p:spPr>
          <a:xfrm>
            <a:off x="838200" y="605978"/>
            <a:ext cx="10515600" cy="1325563"/>
          </a:xfrm>
        </p:spPr>
        <p:txBody>
          <a:bodyPr>
            <a:normAutofit/>
          </a:bodyPr>
          <a:lstStyle/>
          <a:p>
            <a:r>
              <a:rPr lang="sk-SK" b="1" dirty="0" err="1" smtClean="0">
                <a:solidFill>
                  <a:schemeClr val="bg1"/>
                </a:solidFill>
              </a:rPr>
              <a:t>Causes</a:t>
            </a:r>
            <a:r>
              <a:rPr lang="sk-SK" b="1" dirty="0" smtClean="0">
                <a:solidFill>
                  <a:schemeClr val="bg1"/>
                </a:solidFill>
              </a:rPr>
              <a:t>/</a:t>
            </a:r>
            <a:r>
              <a:rPr lang="sk-SK" b="1" dirty="0" err="1" smtClean="0">
                <a:solidFill>
                  <a:schemeClr val="bg1"/>
                </a:solidFill>
              </a:rPr>
              <a:t>Factors</a:t>
            </a:r>
            <a:r>
              <a:rPr lang="sk-SK" dirty="0"/>
              <a:t/>
            </a:r>
            <a:br>
              <a:rPr lang="sk-SK" dirty="0"/>
            </a:br>
            <a:endParaRPr lang="sk-SK" dirty="0"/>
          </a:p>
        </p:txBody>
      </p:sp>
      <p:sp>
        <p:nvSpPr>
          <p:cNvPr id="3" name="Zástupný symbol pro obsah 2"/>
          <p:cNvSpPr>
            <a:spLocks noGrp="1"/>
          </p:cNvSpPr>
          <p:nvPr>
            <p:ph idx="1"/>
          </p:nvPr>
        </p:nvSpPr>
        <p:spPr>
          <a:xfrm>
            <a:off x="1735015" y="1789265"/>
            <a:ext cx="9144000" cy="5184576"/>
          </a:xfrm>
        </p:spPr>
        <p:txBody>
          <a:bodyPr>
            <a:noAutofit/>
          </a:bodyPr>
          <a:lstStyle/>
          <a:p>
            <a:r>
              <a:rPr lang="en-US" sz="2400" dirty="0"/>
              <a:t>Genetics and</a:t>
            </a:r>
            <a:r>
              <a:rPr lang="sk-SK" sz="2400" dirty="0"/>
              <a:t> </a:t>
            </a:r>
            <a:r>
              <a:rPr lang="en-US" sz="2400" dirty="0"/>
              <a:t>a</a:t>
            </a:r>
            <a:r>
              <a:rPr lang="sk-SK" sz="2400" dirty="0" err="1"/>
              <a:t>nd</a:t>
            </a:r>
            <a:r>
              <a:rPr lang="en-US" sz="2400" dirty="0"/>
              <a:t> </a:t>
            </a:r>
            <a:r>
              <a:rPr lang="sk-SK" sz="2400" dirty="0"/>
              <a:t>f</a:t>
            </a:r>
            <a:r>
              <a:rPr lang="en-US" sz="2400" dirty="0" err="1"/>
              <a:t>amily</a:t>
            </a:r>
            <a:r>
              <a:rPr lang="en-US" sz="2400" dirty="0"/>
              <a:t> history of hypertension</a:t>
            </a:r>
            <a:endParaRPr lang="sk-SK" sz="2400" dirty="0"/>
          </a:p>
          <a:p>
            <a:r>
              <a:rPr lang="en-US" sz="2400" dirty="0"/>
              <a:t>High levels of salt intake</a:t>
            </a:r>
            <a:endParaRPr lang="sk-SK" sz="2400" dirty="0"/>
          </a:p>
          <a:p>
            <a:r>
              <a:rPr lang="en-US" sz="2400" dirty="0"/>
              <a:t>Obesity or being overweight</a:t>
            </a:r>
          </a:p>
          <a:p>
            <a:r>
              <a:rPr lang="en-US" sz="2400" dirty="0"/>
              <a:t>Lack of physical activity</a:t>
            </a:r>
            <a:r>
              <a:rPr lang="sk-SK" sz="2400" dirty="0"/>
              <a:t> (s</a:t>
            </a:r>
            <a:r>
              <a:rPr lang="en-US" sz="2400" dirty="0" err="1"/>
              <a:t>edentary</a:t>
            </a:r>
            <a:r>
              <a:rPr lang="en-US" sz="2400" dirty="0"/>
              <a:t> lifestyle</a:t>
            </a:r>
            <a:r>
              <a:rPr lang="sk-SK" sz="2400" dirty="0"/>
              <a:t>)</a:t>
            </a:r>
            <a:endParaRPr lang="en-US" sz="2400" dirty="0"/>
          </a:p>
          <a:p>
            <a:r>
              <a:rPr lang="en-US" sz="2400" dirty="0"/>
              <a:t>Smoking</a:t>
            </a:r>
            <a:r>
              <a:rPr lang="sk-SK" sz="2400" dirty="0"/>
              <a:t> and </a:t>
            </a:r>
            <a:r>
              <a:rPr lang="en-US" sz="2400" dirty="0"/>
              <a:t>alcohol consumption</a:t>
            </a:r>
          </a:p>
          <a:p>
            <a:r>
              <a:rPr lang="en-US" sz="2400" dirty="0"/>
              <a:t>High levels of Stress</a:t>
            </a:r>
          </a:p>
          <a:p>
            <a:r>
              <a:rPr lang="en-US" sz="2400" dirty="0"/>
              <a:t>Vitamin D deficiency</a:t>
            </a:r>
            <a:endParaRPr lang="sk-SK" sz="2400" dirty="0"/>
          </a:p>
          <a:p>
            <a:r>
              <a:rPr lang="en-US" sz="2400" dirty="0"/>
              <a:t>Aging</a:t>
            </a:r>
          </a:p>
          <a:p>
            <a:r>
              <a:rPr lang="en-US" sz="2400" dirty="0"/>
              <a:t>Chronic kidney disease</a:t>
            </a:r>
          </a:p>
          <a:p>
            <a:endParaRPr lang="en-US" sz="2400" dirty="0"/>
          </a:p>
          <a:p>
            <a:endParaRPr lang="sk-SK" sz="2400" dirty="0"/>
          </a:p>
        </p:txBody>
      </p:sp>
    </p:spTree>
    <p:extLst>
      <p:ext uri="{BB962C8B-B14F-4D97-AF65-F5344CB8AC3E}">
        <p14:creationId xmlns:p14="http://schemas.microsoft.com/office/powerpoint/2010/main" xmlns="" val="762421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be 6"/>
          <p:cNvSpPr/>
          <p:nvPr/>
        </p:nvSpPr>
        <p:spPr>
          <a:xfrm>
            <a:off x="838199" y="238515"/>
            <a:ext cx="6547339" cy="1325563"/>
          </a:xfrm>
          <a:prstGeom prst="cube">
            <a:avLst/>
          </a:prstGeom>
          <a:solidFill>
            <a:srgbClr val="1941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 name="Nadpis 1"/>
          <p:cNvSpPr>
            <a:spLocks noGrp="1"/>
          </p:cNvSpPr>
          <p:nvPr>
            <p:ph type="title"/>
          </p:nvPr>
        </p:nvSpPr>
        <p:spPr>
          <a:xfrm>
            <a:off x="838199" y="901296"/>
            <a:ext cx="10515600" cy="1325563"/>
          </a:xfrm>
        </p:spPr>
        <p:txBody>
          <a:bodyPr>
            <a:normAutofit fontScale="90000"/>
          </a:bodyPr>
          <a:lstStyle/>
          <a:p>
            <a:r>
              <a:rPr lang="sk-SK" b="1" dirty="0" err="1">
                <a:solidFill>
                  <a:schemeClr val="bg1"/>
                </a:solidFill>
              </a:rPr>
              <a:t>How</a:t>
            </a:r>
            <a:r>
              <a:rPr lang="sk-SK" b="1" dirty="0">
                <a:solidFill>
                  <a:schemeClr val="bg1"/>
                </a:solidFill>
              </a:rPr>
              <a:t> </a:t>
            </a:r>
            <a:r>
              <a:rPr lang="sk-SK" b="1" dirty="0" err="1">
                <a:solidFill>
                  <a:schemeClr val="bg1"/>
                </a:solidFill>
              </a:rPr>
              <a:t>is</a:t>
            </a:r>
            <a:r>
              <a:rPr lang="sk-SK" b="1" dirty="0">
                <a:solidFill>
                  <a:schemeClr val="bg1"/>
                </a:solidFill>
              </a:rPr>
              <a:t> </a:t>
            </a:r>
            <a:r>
              <a:rPr lang="sk-SK" b="1" dirty="0" err="1">
                <a:solidFill>
                  <a:schemeClr val="bg1"/>
                </a:solidFill>
              </a:rPr>
              <a:t>hypertension</a:t>
            </a:r>
            <a:r>
              <a:rPr lang="sk-SK" b="1" dirty="0">
                <a:solidFill>
                  <a:schemeClr val="bg1"/>
                </a:solidFill>
              </a:rPr>
              <a:t> </a:t>
            </a:r>
            <a:r>
              <a:rPr lang="sk-SK" b="1" dirty="0" err="1">
                <a:solidFill>
                  <a:schemeClr val="bg1"/>
                </a:solidFill>
              </a:rPr>
              <a:t>treated</a:t>
            </a:r>
            <a:r>
              <a:rPr lang="sk-SK" b="1" dirty="0">
                <a:solidFill>
                  <a:schemeClr val="bg1"/>
                </a:solidFill>
              </a:rPr>
              <a:t>?</a:t>
            </a:r>
            <a:r>
              <a:rPr lang="sk-SK" b="1" dirty="0"/>
              <a:t/>
            </a:r>
            <a:br>
              <a:rPr lang="sk-SK" b="1" dirty="0"/>
            </a:br>
            <a:r>
              <a:rPr lang="sk-SK" dirty="0" smtClean="0"/>
              <a:t/>
            </a:r>
            <a:br>
              <a:rPr lang="sk-SK" dirty="0" smtClean="0"/>
            </a:br>
            <a:endParaRPr lang="sk-SK" dirty="0"/>
          </a:p>
        </p:txBody>
      </p:sp>
      <p:sp>
        <p:nvSpPr>
          <p:cNvPr id="3" name="Zástupný symbol pro obsah 2"/>
          <p:cNvSpPr>
            <a:spLocks noGrp="1"/>
          </p:cNvSpPr>
          <p:nvPr>
            <p:ph idx="1"/>
          </p:nvPr>
        </p:nvSpPr>
        <p:spPr>
          <a:xfrm>
            <a:off x="1602839" y="1690688"/>
            <a:ext cx="4275468" cy="5877272"/>
          </a:xfrm>
        </p:spPr>
        <p:txBody>
          <a:bodyPr>
            <a:normAutofit/>
          </a:bodyPr>
          <a:lstStyle/>
          <a:p>
            <a:r>
              <a:rPr lang="en-US" sz="2600" dirty="0"/>
              <a:t>Medically</a:t>
            </a:r>
            <a:endParaRPr lang="sk-SK" sz="2600" dirty="0"/>
          </a:p>
          <a:p>
            <a:pPr lvl="1">
              <a:buFont typeface="Calibri" panose="020F0502020204030204" pitchFamily="34" charset="0"/>
              <a:buChar char="-"/>
            </a:pPr>
            <a:r>
              <a:rPr lang="en-US" sz="2600" dirty="0"/>
              <a:t>ACE inhibitors</a:t>
            </a:r>
            <a:endParaRPr lang="sk-SK" sz="2600" dirty="0"/>
          </a:p>
          <a:p>
            <a:pPr lvl="1">
              <a:buFont typeface="Calibri" panose="020F0502020204030204" pitchFamily="34" charset="0"/>
              <a:buChar char="-"/>
            </a:pPr>
            <a:r>
              <a:rPr lang="en-US" sz="2600" dirty="0"/>
              <a:t>ARB drugs</a:t>
            </a:r>
            <a:endParaRPr lang="sk-SK" sz="2600" dirty="0"/>
          </a:p>
          <a:p>
            <a:pPr lvl="1">
              <a:buFont typeface="Calibri" panose="020F0502020204030204" pitchFamily="34" charset="0"/>
              <a:buChar char="-"/>
            </a:pPr>
            <a:r>
              <a:rPr lang="en-US" sz="2600" dirty="0"/>
              <a:t>beta-blockers</a:t>
            </a:r>
            <a:endParaRPr lang="sk-SK" sz="2600" dirty="0"/>
          </a:p>
          <a:p>
            <a:pPr lvl="1">
              <a:buFont typeface="Calibri" panose="020F0502020204030204" pitchFamily="34" charset="0"/>
              <a:buChar char="-"/>
            </a:pPr>
            <a:r>
              <a:rPr lang="sk-SK" sz="2600" dirty="0"/>
              <a:t>d</a:t>
            </a:r>
            <a:r>
              <a:rPr lang="en-US" sz="2600" dirty="0" err="1"/>
              <a:t>iuretics</a:t>
            </a:r>
            <a:endParaRPr lang="sk-SK" sz="2600" dirty="0"/>
          </a:p>
          <a:p>
            <a:pPr lvl="1">
              <a:buFont typeface="Calibri" panose="020F0502020204030204" pitchFamily="34" charset="0"/>
              <a:buChar char="-"/>
            </a:pPr>
            <a:r>
              <a:rPr lang="sk-SK" sz="2600" dirty="0"/>
              <a:t>c</a:t>
            </a:r>
            <a:r>
              <a:rPr lang="en-US" sz="2600" dirty="0" err="1"/>
              <a:t>alcium</a:t>
            </a:r>
            <a:r>
              <a:rPr lang="en-US" sz="2600" dirty="0"/>
              <a:t> channel blockers</a:t>
            </a:r>
            <a:endParaRPr lang="sk-SK" sz="2600" dirty="0"/>
          </a:p>
          <a:p>
            <a:pPr lvl="1">
              <a:buFont typeface="Calibri" panose="020F0502020204030204" pitchFamily="34" charset="0"/>
              <a:buChar char="-"/>
            </a:pPr>
            <a:r>
              <a:rPr lang="en-US" sz="2600" dirty="0"/>
              <a:t>alpha-blockers</a:t>
            </a:r>
            <a:endParaRPr lang="sk-SK" sz="2600" dirty="0"/>
          </a:p>
          <a:p>
            <a:pPr lvl="1">
              <a:buFont typeface="Calibri" panose="020F0502020204030204" pitchFamily="34" charset="0"/>
              <a:buChar char="-"/>
            </a:pPr>
            <a:r>
              <a:rPr lang="en-US" sz="2600" dirty="0"/>
              <a:t>peripheral vasodilators </a:t>
            </a:r>
            <a:endParaRPr lang="sk-SK" sz="2600" dirty="0"/>
          </a:p>
        </p:txBody>
      </p:sp>
      <p:sp>
        <p:nvSpPr>
          <p:cNvPr id="4" name="Zástupný symbol pro obsah 2"/>
          <p:cNvSpPr txBox="1">
            <a:spLocks/>
          </p:cNvSpPr>
          <p:nvPr/>
        </p:nvSpPr>
        <p:spPr>
          <a:xfrm>
            <a:off x="5997098" y="1690688"/>
            <a:ext cx="4932040" cy="58772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k-SK" sz="2600" dirty="0"/>
              <a:t>L</a:t>
            </a:r>
            <a:r>
              <a:rPr lang="en-US" sz="2600" dirty="0" err="1"/>
              <a:t>ifestyle</a:t>
            </a:r>
            <a:r>
              <a:rPr lang="en-US" sz="2600" dirty="0"/>
              <a:t> factors</a:t>
            </a:r>
            <a:r>
              <a:rPr lang="sk-SK" sz="2600" dirty="0"/>
              <a:t> </a:t>
            </a:r>
            <a:r>
              <a:rPr lang="sk-SK" sz="2600" dirty="0" err="1"/>
              <a:t>changes</a:t>
            </a:r>
            <a:endParaRPr lang="sk-SK" sz="2600" dirty="0"/>
          </a:p>
          <a:p>
            <a:pPr lvl="1">
              <a:buFont typeface="Calibri" panose="020F0502020204030204" pitchFamily="34" charset="0"/>
              <a:buChar char="-"/>
            </a:pPr>
            <a:r>
              <a:rPr lang="en-US" sz="2600" dirty="0"/>
              <a:t>losing weight</a:t>
            </a:r>
            <a:endParaRPr lang="sk-SK" sz="2600" dirty="0"/>
          </a:p>
          <a:p>
            <a:pPr lvl="1">
              <a:buFont typeface="Calibri" panose="020F0502020204030204" pitchFamily="34" charset="0"/>
              <a:buChar char="-"/>
            </a:pPr>
            <a:r>
              <a:rPr lang="en-US" sz="2600" dirty="0"/>
              <a:t>quitting smoking</a:t>
            </a:r>
            <a:endParaRPr lang="sk-SK" sz="2600" dirty="0"/>
          </a:p>
          <a:p>
            <a:pPr lvl="1">
              <a:buFont typeface="Calibri" panose="020F0502020204030204" pitchFamily="34" charset="0"/>
              <a:buChar char="-"/>
            </a:pPr>
            <a:r>
              <a:rPr lang="sk-SK" sz="2600" dirty="0"/>
              <a:t>l</a:t>
            </a:r>
            <a:r>
              <a:rPr lang="en-US" sz="2600" dirty="0" err="1"/>
              <a:t>imiting</a:t>
            </a:r>
            <a:r>
              <a:rPr lang="en-US" sz="2600" dirty="0"/>
              <a:t> alcohol consumption </a:t>
            </a:r>
            <a:endParaRPr lang="sk-SK" sz="2600" dirty="0"/>
          </a:p>
          <a:p>
            <a:pPr lvl="1">
              <a:buFont typeface="Calibri" panose="020F0502020204030204" pitchFamily="34" charset="0"/>
              <a:buChar char="-"/>
            </a:pPr>
            <a:r>
              <a:rPr lang="en-US" sz="2600" dirty="0"/>
              <a:t>eating a healthful diet</a:t>
            </a:r>
            <a:endParaRPr lang="sk-SK" sz="2600" dirty="0"/>
          </a:p>
          <a:p>
            <a:pPr lvl="1">
              <a:buFont typeface="Calibri" panose="020F0502020204030204" pitchFamily="34" charset="0"/>
              <a:buChar char="-"/>
            </a:pPr>
            <a:r>
              <a:rPr lang="en-US" sz="2600" dirty="0"/>
              <a:t>reducing sodium intake</a:t>
            </a:r>
            <a:endParaRPr lang="sk-SK" sz="2600" dirty="0"/>
          </a:p>
          <a:p>
            <a:pPr lvl="1">
              <a:buFont typeface="Calibri" panose="020F0502020204030204" pitchFamily="34" charset="0"/>
              <a:buChar char="-"/>
            </a:pPr>
            <a:r>
              <a:rPr lang="en-US" sz="2600" dirty="0"/>
              <a:t>exercising regularly</a:t>
            </a:r>
            <a:endParaRPr lang="sk-SK" sz="2600" dirty="0"/>
          </a:p>
          <a:p>
            <a:pPr lvl="1">
              <a:buFont typeface="Calibri" panose="020F0502020204030204" pitchFamily="34" charset="0"/>
              <a:buChar char="-"/>
            </a:pPr>
            <a:r>
              <a:rPr lang="sk-SK" sz="2600" dirty="0" err="1"/>
              <a:t>avoid</a:t>
            </a:r>
            <a:r>
              <a:rPr lang="sk-SK" sz="2600" dirty="0"/>
              <a:t> </a:t>
            </a:r>
            <a:r>
              <a:rPr lang="sk-SK" sz="2600" dirty="0" err="1"/>
              <a:t>stress</a:t>
            </a:r>
            <a:r>
              <a:rPr lang="sk-SK" sz="2600" dirty="0"/>
              <a:t> </a:t>
            </a:r>
            <a:r>
              <a:rPr lang="sk-SK" sz="2600" dirty="0" err="1"/>
              <a:t>situations</a:t>
            </a:r>
            <a:endParaRPr lang="sk-SK" sz="2600" dirty="0"/>
          </a:p>
        </p:txBody>
      </p:sp>
      <p:sp>
        <p:nvSpPr>
          <p:cNvPr id="6" name="Obdélník 5"/>
          <p:cNvSpPr/>
          <p:nvPr/>
        </p:nvSpPr>
        <p:spPr>
          <a:xfrm>
            <a:off x="4187650" y="5691446"/>
            <a:ext cx="3754810" cy="492443"/>
          </a:xfrm>
          <a:prstGeom prst="rect">
            <a:avLst/>
          </a:prstGeom>
        </p:spPr>
        <p:txBody>
          <a:bodyPr wrap="none">
            <a:spAutoFit/>
          </a:bodyPr>
          <a:lstStyle/>
          <a:p>
            <a:pPr marL="342900" indent="-342900">
              <a:spcBef>
                <a:spcPct val="20000"/>
              </a:spcBef>
              <a:buFont typeface="Arial" pitchFamily="34" charset="0"/>
              <a:buChar char="•"/>
            </a:pPr>
            <a:r>
              <a:rPr lang="sk-SK" sz="2600" dirty="0">
                <a:solidFill>
                  <a:prstClr val="black"/>
                </a:solidFill>
              </a:rPr>
              <a:t>C</a:t>
            </a:r>
            <a:r>
              <a:rPr lang="en-US" sz="2600" dirty="0" err="1">
                <a:solidFill>
                  <a:prstClr val="black"/>
                </a:solidFill>
              </a:rPr>
              <a:t>ombination</a:t>
            </a:r>
            <a:r>
              <a:rPr lang="en-US" sz="2600" dirty="0">
                <a:solidFill>
                  <a:prstClr val="black"/>
                </a:solidFill>
              </a:rPr>
              <a:t> of the two</a:t>
            </a:r>
            <a:endParaRPr lang="sk-SK" sz="2600" dirty="0">
              <a:solidFill>
                <a:prstClr val="black"/>
              </a:solidFill>
            </a:endParaRPr>
          </a:p>
        </p:txBody>
      </p:sp>
    </p:spTree>
    <p:extLst>
      <p:ext uri="{BB962C8B-B14F-4D97-AF65-F5344CB8AC3E}">
        <p14:creationId xmlns:p14="http://schemas.microsoft.com/office/powerpoint/2010/main" xmlns="" val="376946382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be 4"/>
          <p:cNvSpPr/>
          <p:nvPr/>
        </p:nvSpPr>
        <p:spPr>
          <a:xfrm>
            <a:off x="838200" y="238515"/>
            <a:ext cx="3621258" cy="1325563"/>
          </a:xfrm>
          <a:prstGeom prst="cube">
            <a:avLst/>
          </a:prstGeom>
          <a:solidFill>
            <a:srgbClr val="1941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 name="Nadpis 1"/>
          <p:cNvSpPr>
            <a:spLocks noGrp="1"/>
          </p:cNvSpPr>
          <p:nvPr>
            <p:ph type="title"/>
          </p:nvPr>
        </p:nvSpPr>
        <p:spPr>
          <a:xfrm>
            <a:off x="838200" y="591072"/>
            <a:ext cx="10515600" cy="1325563"/>
          </a:xfrm>
        </p:spPr>
        <p:txBody>
          <a:bodyPr>
            <a:normAutofit/>
          </a:bodyPr>
          <a:lstStyle/>
          <a:p>
            <a:r>
              <a:rPr lang="sk-SK" b="1" dirty="0" err="1" smtClean="0">
                <a:solidFill>
                  <a:schemeClr val="bg1"/>
                </a:solidFill>
              </a:rPr>
              <a:t>Complications</a:t>
            </a:r>
            <a:r>
              <a:rPr lang="sk-SK" dirty="0"/>
              <a:t/>
            </a:r>
            <a:br>
              <a:rPr lang="sk-SK" dirty="0"/>
            </a:br>
            <a:endParaRPr lang="sk-SK" dirty="0"/>
          </a:p>
        </p:txBody>
      </p:sp>
      <p:sp>
        <p:nvSpPr>
          <p:cNvPr id="3" name="Zástupný symbol pro obsah 2"/>
          <p:cNvSpPr>
            <a:spLocks noGrp="1"/>
          </p:cNvSpPr>
          <p:nvPr>
            <p:ph idx="1"/>
          </p:nvPr>
        </p:nvSpPr>
        <p:spPr>
          <a:xfrm>
            <a:off x="1524000" y="1239468"/>
            <a:ext cx="9144000" cy="5877272"/>
          </a:xfrm>
        </p:spPr>
        <p:txBody>
          <a:bodyPr>
            <a:noAutofit/>
          </a:bodyPr>
          <a:lstStyle/>
          <a:p>
            <a:endParaRPr lang="sk-SK" sz="2000" b="1" dirty="0" smtClean="0"/>
          </a:p>
          <a:p>
            <a:r>
              <a:rPr lang="en-US" sz="2400" b="1" dirty="0" smtClean="0"/>
              <a:t>Cardio-vascular </a:t>
            </a:r>
            <a:r>
              <a:rPr lang="en-US" sz="2400" b="1" dirty="0"/>
              <a:t>system </a:t>
            </a:r>
          </a:p>
          <a:p>
            <a:pPr lvl="1">
              <a:buFont typeface="Arial" panose="020B0604020202020204" pitchFamily="34" charset="0"/>
              <a:buChar char="-"/>
            </a:pPr>
            <a:r>
              <a:rPr lang="en-US" dirty="0"/>
              <a:t>enlargement of left ventricular </a:t>
            </a:r>
            <a:endParaRPr lang="sk-SK" dirty="0"/>
          </a:p>
          <a:p>
            <a:pPr lvl="1">
              <a:buFont typeface="Arial" panose="020B0604020202020204" pitchFamily="34" charset="0"/>
              <a:buChar char="-"/>
            </a:pPr>
            <a:r>
              <a:rPr lang="en-US" dirty="0"/>
              <a:t>atherosclerosis in coronary arteries resulting in angina</a:t>
            </a:r>
            <a:r>
              <a:rPr lang="sk-SK" dirty="0"/>
              <a:t> </a:t>
            </a:r>
            <a:r>
              <a:rPr lang="sk-SK" dirty="0" err="1"/>
              <a:t>pectoris</a:t>
            </a:r>
            <a:endParaRPr lang="sk-SK" dirty="0"/>
          </a:p>
          <a:p>
            <a:pPr lvl="1">
              <a:buFont typeface="Arial" panose="020B0604020202020204" pitchFamily="34" charset="0"/>
              <a:buChar char="-"/>
            </a:pPr>
            <a:r>
              <a:rPr lang="en-US" dirty="0"/>
              <a:t>heart attack or sudden cardiac death</a:t>
            </a:r>
            <a:endParaRPr lang="sk-SK" dirty="0"/>
          </a:p>
          <a:p>
            <a:pPr lvl="1">
              <a:buFont typeface="Arial" panose="020B0604020202020204" pitchFamily="34" charset="0"/>
              <a:buChar char="-"/>
            </a:pPr>
            <a:r>
              <a:rPr lang="en-US" dirty="0"/>
              <a:t>heart failure</a:t>
            </a:r>
          </a:p>
          <a:p>
            <a:pPr lvl="1">
              <a:buFont typeface="Arial" panose="020B0604020202020204" pitchFamily="34" charset="0"/>
              <a:buChar char="-"/>
            </a:pPr>
            <a:r>
              <a:rPr lang="en-US" dirty="0"/>
              <a:t>aortic aneurysm</a:t>
            </a:r>
            <a:endParaRPr lang="sk-SK" dirty="0"/>
          </a:p>
          <a:p>
            <a:pPr lvl="1">
              <a:buFont typeface="Arial" panose="020B0604020202020204" pitchFamily="34" charset="0"/>
              <a:buChar char="-"/>
            </a:pPr>
            <a:r>
              <a:rPr lang="en-US" dirty="0"/>
              <a:t>ischemic heart disease</a:t>
            </a:r>
            <a:r>
              <a:rPr lang="sk-SK" dirty="0"/>
              <a:t> </a:t>
            </a:r>
          </a:p>
          <a:p>
            <a:r>
              <a:rPr lang="sk-SK" sz="2400" b="1" dirty="0"/>
              <a:t>B</a:t>
            </a:r>
            <a:r>
              <a:rPr lang="en-US" sz="2400" b="1" dirty="0"/>
              <a:t>rain </a:t>
            </a:r>
            <a:endParaRPr lang="sk-SK" sz="2400" b="1" dirty="0"/>
          </a:p>
          <a:p>
            <a:pPr lvl="1">
              <a:buFont typeface="Arial" panose="020B0604020202020204" pitchFamily="34" charset="0"/>
              <a:buChar char="-"/>
            </a:pPr>
            <a:r>
              <a:rPr lang="en-US" dirty="0"/>
              <a:t>stroke </a:t>
            </a:r>
            <a:endParaRPr lang="sk-SK" dirty="0"/>
          </a:p>
          <a:p>
            <a:pPr lvl="1">
              <a:buFont typeface="Arial" panose="020B0604020202020204" pitchFamily="34" charset="0"/>
              <a:buChar char="-"/>
            </a:pPr>
            <a:r>
              <a:rPr lang="sk-SK" dirty="0"/>
              <a:t>d</a:t>
            </a:r>
            <a:r>
              <a:rPr lang="en-US" dirty="0" err="1"/>
              <a:t>ementia</a:t>
            </a:r>
            <a:endParaRPr lang="sk-SK" dirty="0"/>
          </a:p>
          <a:p>
            <a:pPr lvl="1">
              <a:buFont typeface="Arial" panose="020B0604020202020204" pitchFamily="34" charset="0"/>
              <a:buChar char="-"/>
            </a:pPr>
            <a:r>
              <a:rPr lang="en-US" dirty="0"/>
              <a:t>cognitive impairment </a:t>
            </a:r>
          </a:p>
        </p:txBody>
      </p:sp>
      <p:sp>
        <p:nvSpPr>
          <p:cNvPr id="4" name="TextBox 3"/>
          <p:cNvSpPr txBox="1"/>
          <p:nvPr/>
        </p:nvSpPr>
        <p:spPr>
          <a:xfrm>
            <a:off x="6096000" y="4332848"/>
            <a:ext cx="5880294" cy="1569660"/>
          </a:xfrm>
          <a:prstGeom prst="rect">
            <a:avLst/>
          </a:prstGeom>
          <a:noFill/>
        </p:spPr>
        <p:txBody>
          <a:bodyPr wrap="square" rtlCol="0">
            <a:spAutoFit/>
          </a:bodyPr>
          <a:lstStyle/>
          <a:p>
            <a:r>
              <a:rPr lang="sk-SK" sz="2400" b="1" dirty="0"/>
              <a:t>K</a:t>
            </a:r>
            <a:r>
              <a:rPr lang="en-US" sz="2400" b="1" dirty="0" err="1"/>
              <a:t>idney</a:t>
            </a:r>
            <a:r>
              <a:rPr lang="en-US" sz="2400" b="1" dirty="0"/>
              <a:t> </a:t>
            </a:r>
            <a:endParaRPr lang="sk-SK" sz="2400" b="1" dirty="0"/>
          </a:p>
          <a:p>
            <a:pPr lvl="1">
              <a:buFont typeface="Arial" panose="020B0604020202020204" pitchFamily="34" charset="0"/>
              <a:buChar char="-"/>
            </a:pPr>
            <a:r>
              <a:rPr lang="en-US" sz="2400" dirty="0"/>
              <a:t>chronic kidney disease</a:t>
            </a:r>
          </a:p>
          <a:p>
            <a:pPr lvl="1">
              <a:buFont typeface="Arial" panose="020B0604020202020204" pitchFamily="34" charset="0"/>
              <a:buChar char="-"/>
            </a:pPr>
            <a:r>
              <a:rPr lang="en-US" sz="2400" dirty="0"/>
              <a:t>renal insufficiency </a:t>
            </a:r>
            <a:endParaRPr lang="sk-SK" sz="2400" dirty="0"/>
          </a:p>
          <a:p>
            <a:pPr lvl="1">
              <a:buFont typeface="Arial" panose="020B0604020202020204" pitchFamily="34" charset="0"/>
              <a:buChar char="-"/>
            </a:pPr>
            <a:r>
              <a:rPr lang="sk-SK" sz="2400" dirty="0"/>
              <a:t>n</a:t>
            </a:r>
            <a:r>
              <a:rPr lang="en-US" sz="2400" dirty="0" err="1"/>
              <a:t>ephrosclerosis</a:t>
            </a:r>
            <a:r>
              <a:rPr lang="sk-SK" sz="2400" dirty="0"/>
              <a:t> (r</a:t>
            </a:r>
            <a:r>
              <a:rPr lang="en-US" sz="2400" dirty="0" err="1"/>
              <a:t>enal</a:t>
            </a:r>
            <a:r>
              <a:rPr lang="en-US" sz="2400" dirty="0"/>
              <a:t> arteriosclerosis</a:t>
            </a:r>
            <a:r>
              <a:rPr lang="sk-SK" sz="2400" dirty="0"/>
              <a:t>)</a:t>
            </a:r>
          </a:p>
        </p:txBody>
      </p:sp>
    </p:spTree>
    <p:extLst>
      <p:ext uri="{BB962C8B-B14F-4D97-AF65-F5344CB8AC3E}">
        <p14:creationId xmlns:p14="http://schemas.microsoft.com/office/powerpoint/2010/main" xmlns="" val="24491581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BEBA8EAE-BF5A-486C-A8C5-ECC9F3942E4B}">
                <a14:imgProps xmlns:a14="http://schemas.microsoft.com/office/drawing/2010/main" xmlns="">
                  <a14:imgLayer r:embed="rId3">
                    <a14:imgEffect>
                      <a14:colorTemperature colorTemp="7200"/>
                    </a14:imgEffect>
                    <a14:imgEffect>
                      <a14:brightnessContrast bright="40000" contrast="-40000"/>
                    </a14:imgEffect>
                  </a14:imgLayer>
                </a14:imgProps>
              </a:ext>
            </a:extLst>
          </a:blip>
          <a:stretch>
            <a:fillRect/>
          </a:stretch>
        </p:blipFill>
        <p:spPr>
          <a:xfrm>
            <a:off x="1373620" y="3378200"/>
            <a:ext cx="9561725" cy="4532721"/>
          </a:xfrm>
          <a:prstGeom prst="rect">
            <a:avLst/>
          </a:prstGeom>
        </p:spPr>
      </p:pic>
      <p:sp>
        <p:nvSpPr>
          <p:cNvPr id="5" name="Right Triangle 4"/>
          <p:cNvSpPr/>
          <p:nvPr/>
        </p:nvSpPr>
        <p:spPr>
          <a:xfrm rot="5400000">
            <a:off x="-316524" y="316524"/>
            <a:ext cx="4431323" cy="3798276"/>
          </a:xfrm>
          <a:prstGeom prst="rtTriangle">
            <a:avLst/>
          </a:prstGeom>
          <a:solidFill>
            <a:srgbClr val="F62D38"/>
          </a:solidFill>
          <a:ln>
            <a:solidFill>
              <a:srgbClr val="F62D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 name="Title 1"/>
          <p:cNvSpPr>
            <a:spLocks noGrp="1"/>
          </p:cNvSpPr>
          <p:nvPr>
            <p:ph type="ctrTitle"/>
          </p:nvPr>
        </p:nvSpPr>
        <p:spPr>
          <a:xfrm>
            <a:off x="2321169" y="402596"/>
            <a:ext cx="7661030" cy="1470025"/>
          </a:xfrm>
        </p:spPr>
        <p:txBody>
          <a:bodyPr/>
          <a:lstStyle/>
          <a:p>
            <a:pPr algn="l"/>
            <a:r>
              <a:rPr lang="en-US" dirty="0" smtClean="0"/>
              <a:t>Tachycardia</a:t>
            </a:r>
            <a:endParaRPr lang="en-US" dirty="0"/>
          </a:p>
        </p:txBody>
      </p:sp>
      <p:sp>
        <p:nvSpPr>
          <p:cNvPr id="3" name="Subtitle 2"/>
          <p:cNvSpPr>
            <a:spLocks noGrp="1"/>
          </p:cNvSpPr>
          <p:nvPr>
            <p:ph type="subTitle" idx="1"/>
          </p:nvPr>
        </p:nvSpPr>
        <p:spPr>
          <a:xfrm>
            <a:off x="2461846" y="1821067"/>
            <a:ext cx="6148754" cy="1752600"/>
          </a:xfrm>
        </p:spPr>
        <p:txBody>
          <a:bodyPr/>
          <a:lstStyle/>
          <a:p>
            <a:pPr algn="l"/>
            <a:r>
              <a:rPr lang="en-US" dirty="0" err="1" smtClean="0"/>
              <a:t>Lenka</a:t>
            </a:r>
            <a:r>
              <a:rPr lang="en-US" dirty="0" smtClean="0"/>
              <a:t> </a:t>
            </a:r>
            <a:r>
              <a:rPr lang="en-US" dirty="0" err="1" smtClean="0"/>
              <a:t>Karahutová</a:t>
            </a:r>
            <a:endParaRPr lang="en-US" dirty="0"/>
          </a:p>
        </p:txBody>
      </p:sp>
    </p:spTree>
    <p:extLst>
      <p:ext uri="{BB962C8B-B14F-4D97-AF65-F5344CB8AC3E}">
        <p14:creationId xmlns:p14="http://schemas.microsoft.com/office/powerpoint/2010/main" xmlns="" val="37001016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rot="7524490">
            <a:off x="440788" y="463290"/>
            <a:ext cx="3080823" cy="2546252"/>
          </a:xfrm>
          <a:prstGeom prst="rtTriangle">
            <a:avLst/>
          </a:prstGeom>
          <a:solidFill>
            <a:srgbClr val="F62D38"/>
          </a:solidFill>
          <a:ln>
            <a:solidFill>
              <a:srgbClr val="F62D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 name="Title 1"/>
          <p:cNvSpPr>
            <a:spLocks noGrp="1"/>
          </p:cNvSpPr>
          <p:nvPr>
            <p:ph type="title"/>
          </p:nvPr>
        </p:nvSpPr>
        <p:spPr/>
        <p:txBody>
          <a:bodyPr/>
          <a:lstStyle/>
          <a:p>
            <a:r>
              <a:rPr lang="en-US" dirty="0" smtClean="0">
                <a:solidFill>
                  <a:schemeClr val="bg1"/>
                </a:solidFill>
              </a:rPr>
              <a:t>Definition</a:t>
            </a:r>
            <a:endParaRPr lang="en-US" dirty="0">
              <a:solidFill>
                <a:schemeClr val="bg1"/>
              </a:solidFill>
            </a:endParaRPr>
          </a:p>
        </p:txBody>
      </p:sp>
      <p:sp>
        <p:nvSpPr>
          <p:cNvPr id="3" name="Content Placeholder 2"/>
          <p:cNvSpPr>
            <a:spLocks noGrp="1"/>
          </p:cNvSpPr>
          <p:nvPr>
            <p:ph idx="1"/>
          </p:nvPr>
        </p:nvSpPr>
        <p:spPr>
          <a:xfrm>
            <a:off x="1981200" y="1600201"/>
            <a:ext cx="8229600" cy="2129366"/>
          </a:xfrm>
        </p:spPr>
        <p:txBody>
          <a:bodyPr anchor="ctr"/>
          <a:lstStyle/>
          <a:p>
            <a:r>
              <a:rPr lang="en-US" dirty="0"/>
              <a:t>heart rate that exceeds the normal </a:t>
            </a:r>
            <a:r>
              <a:rPr lang="en-US" dirty="0" smtClean="0"/>
              <a:t>range</a:t>
            </a:r>
          </a:p>
          <a:p>
            <a:r>
              <a:rPr lang="en-US" dirty="0" smtClean="0"/>
              <a:t>heart </a:t>
            </a:r>
            <a:r>
              <a:rPr lang="en-US" dirty="0"/>
              <a:t>rate over 100 beats per minute</a:t>
            </a:r>
          </a:p>
        </p:txBody>
      </p:sp>
      <p:pic>
        <p:nvPicPr>
          <p:cNvPr id="6" name="Picture 5" descr="205289.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981200" y="3729568"/>
            <a:ext cx="8155403" cy="2515597"/>
          </a:xfrm>
          <a:prstGeom prst="rect">
            <a:avLst/>
          </a:prstGeom>
        </p:spPr>
      </p:pic>
    </p:spTree>
    <p:extLst>
      <p:ext uri="{BB962C8B-B14F-4D97-AF65-F5344CB8AC3E}">
        <p14:creationId xmlns:p14="http://schemas.microsoft.com/office/powerpoint/2010/main" xmlns="" val="1469378295"/>
      </p:ext>
    </p:extLst>
  </p:cSld>
  <p:clrMapOvr>
    <a:masterClrMapping/>
  </p:clrMapOvr>
  <p:transition spd="slow">
    <p:pu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Triangle 3"/>
          <p:cNvSpPr/>
          <p:nvPr/>
        </p:nvSpPr>
        <p:spPr>
          <a:xfrm rot="7524490">
            <a:off x="440788" y="463290"/>
            <a:ext cx="3080823" cy="2546252"/>
          </a:xfrm>
          <a:prstGeom prst="rtTriangle">
            <a:avLst/>
          </a:prstGeom>
          <a:solidFill>
            <a:srgbClr val="F62D38"/>
          </a:solidFill>
          <a:ln>
            <a:solidFill>
              <a:srgbClr val="F62D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 name="Title 1"/>
          <p:cNvSpPr>
            <a:spLocks noGrp="1"/>
          </p:cNvSpPr>
          <p:nvPr>
            <p:ph type="title"/>
          </p:nvPr>
        </p:nvSpPr>
        <p:spPr/>
        <p:txBody>
          <a:bodyPr/>
          <a:lstStyle/>
          <a:p>
            <a:r>
              <a:rPr lang="en-US" dirty="0" smtClean="0">
                <a:solidFill>
                  <a:schemeClr val="bg1"/>
                </a:solidFill>
              </a:rPr>
              <a:t>Symptoms</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t>Dizziness</a:t>
            </a:r>
          </a:p>
          <a:p>
            <a:r>
              <a:rPr lang="en-US" dirty="0" smtClean="0"/>
              <a:t>Lightheadedness</a:t>
            </a:r>
          </a:p>
          <a:p>
            <a:r>
              <a:rPr lang="en-US" dirty="0" smtClean="0"/>
              <a:t>Fainting</a:t>
            </a:r>
          </a:p>
          <a:p>
            <a:r>
              <a:rPr lang="en-US" dirty="0"/>
              <a:t>C</a:t>
            </a:r>
            <a:r>
              <a:rPr lang="en-US" dirty="0" smtClean="0"/>
              <a:t>hest pain</a:t>
            </a:r>
          </a:p>
          <a:p>
            <a:r>
              <a:rPr lang="en-US" dirty="0" smtClean="0"/>
              <a:t>Fatigue</a:t>
            </a:r>
          </a:p>
          <a:p>
            <a:r>
              <a:rPr lang="en-US" dirty="0"/>
              <a:t>B</a:t>
            </a:r>
            <a:r>
              <a:rPr lang="en-US" dirty="0" smtClean="0"/>
              <a:t>reathlessness</a:t>
            </a:r>
            <a:endParaRPr lang="en-US" dirty="0"/>
          </a:p>
        </p:txBody>
      </p:sp>
    </p:spTree>
    <p:extLst>
      <p:ext uri="{BB962C8B-B14F-4D97-AF65-F5344CB8AC3E}">
        <p14:creationId xmlns:p14="http://schemas.microsoft.com/office/powerpoint/2010/main" xmlns="" val="2684010116"/>
      </p:ext>
    </p:extLst>
  </p:cSld>
  <p:clrMapOvr>
    <a:masterClrMapping/>
  </p:clrMapOvr>
  <p:transition spd="slow">
    <p:pu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Triangle 3"/>
          <p:cNvSpPr/>
          <p:nvPr/>
        </p:nvSpPr>
        <p:spPr>
          <a:xfrm rot="7524490">
            <a:off x="440788" y="463290"/>
            <a:ext cx="3080823" cy="2546252"/>
          </a:xfrm>
          <a:prstGeom prst="rtTriangle">
            <a:avLst/>
          </a:prstGeom>
          <a:solidFill>
            <a:srgbClr val="F62D38"/>
          </a:solidFill>
          <a:ln>
            <a:solidFill>
              <a:srgbClr val="F62D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 name="Title 1"/>
          <p:cNvSpPr>
            <a:spLocks noGrp="1"/>
          </p:cNvSpPr>
          <p:nvPr>
            <p:ph type="title"/>
          </p:nvPr>
        </p:nvSpPr>
        <p:spPr/>
        <p:txBody>
          <a:bodyPr/>
          <a:lstStyle/>
          <a:p>
            <a:r>
              <a:rPr lang="en-US" dirty="0" smtClean="0"/>
              <a:t>Rise </a:t>
            </a:r>
            <a:r>
              <a:rPr lang="en-US" dirty="0" smtClean="0">
                <a:solidFill>
                  <a:schemeClr val="bg1"/>
                </a:solidFill>
              </a:rPr>
              <a:t>factors</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t>Caffeine, alcohol, tobacco</a:t>
            </a:r>
            <a:r>
              <a:rPr lang="en-US" dirty="0"/>
              <a:t>, drug </a:t>
            </a:r>
            <a:r>
              <a:rPr lang="en-US" dirty="0" smtClean="0"/>
              <a:t>use</a:t>
            </a:r>
          </a:p>
          <a:p>
            <a:r>
              <a:rPr lang="en-US" dirty="0"/>
              <a:t>P</a:t>
            </a:r>
            <a:r>
              <a:rPr lang="en-US" dirty="0" smtClean="0"/>
              <a:t>sychological </a:t>
            </a:r>
            <a:r>
              <a:rPr lang="en-US" dirty="0"/>
              <a:t>stress, </a:t>
            </a:r>
            <a:r>
              <a:rPr lang="en-US" dirty="0" smtClean="0"/>
              <a:t>anxiety</a:t>
            </a:r>
            <a:endParaRPr lang="en-US" dirty="0"/>
          </a:p>
          <a:p>
            <a:r>
              <a:rPr lang="en-US" dirty="0" smtClean="0"/>
              <a:t>Hyperthyroidism</a:t>
            </a:r>
          </a:p>
          <a:p>
            <a:r>
              <a:rPr lang="en-US" dirty="0"/>
              <a:t>L</a:t>
            </a:r>
            <a:r>
              <a:rPr lang="en-US" dirty="0" smtClean="0"/>
              <a:t>ow </a:t>
            </a:r>
            <a:r>
              <a:rPr lang="en-US" dirty="0"/>
              <a:t>potassium and magnesium </a:t>
            </a:r>
            <a:r>
              <a:rPr lang="en-US" dirty="0" smtClean="0"/>
              <a:t>levels</a:t>
            </a:r>
            <a:endParaRPr lang="en-US" dirty="0"/>
          </a:p>
          <a:p>
            <a:r>
              <a:rPr lang="en-US" dirty="0"/>
              <a:t>H</a:t>
            </a:r>
            <a:r>
              <a:rPr lang="en-US" dirty="0" smtClean="0"/>
              <a:t>eart </a:t>
            </a:r>
            <a:r>
              <a:rPr lang="en-US" dirty="0"/>
              <a:t>structural </a:t>
            </a:r>
            <a:r>
              <a:rPr lang="en-US" dirty="0" smtClean="0"/>
              <a:t>abnormalities</a:t>
            </a:r>
            <a:endParaRPr lang="en-US" dirty="0"/>
          </a:p>
          <a:p>
            <a:r>
              <a:rPr lang="en-US" dirty="0"/>
              <a:t>L</a:t>
            </a:r>
            <a:r>
              <a:rPr lang="en-US" dirty="0" smtClean="0"/>
              <a:t>ung disease</a:t>
            </a:r>
          </a:p>
          <a:p>
            <a:r>
              <a:rPr lang="en-US" dirty="0"/>
              <a:t>F</a:t>
            </a:r>
            <a:r>
              <a:rPr lang="en-US" dirty="0" smtClean="0"/>
              <a:t>amily </a:t>
            </a:r>
            <a:r>
              <a:rPr lang="en-US" dirty="0"/>
              <a:t>history</a:t>
            </a:r>
          </a:p>
        </p:txBody>
      </p:sp>
    </p:spTree>
    <p:extLst>
      <p:ext uri="{BB962C8B-B14F-4D97-AF65-F5344CB8AC3E}">
        <p14:creationId xmlns:p14="http://schemas.microsoft.com/office/powerpoint/2010/main" xmlns="" val="822556686"/>
      </p:ext>
    </p:extLst>
  </p:cSld>
  <p:clrMapOvr>
    <a:masterClrMapping/>
  </p:clrMapOvr>
  <p:transition spd="slow">
    <p:pu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Triangle 3"/>
          <p:cNvSpPr/>
          <p:nvPr/>
        </p:nvSpPr>
        <p:spPr>
          <a:xfrm rot="7524490">
            <a:off x="440788" y="463290"/>
            <a:ext cx="3080823" cy="2546252"/>
          </a:xfrm>
          <a:prstGeom prst="rtTriangle">
            <a:avLst/>
          </a:prstGeom>
          <a:solidFill>
            <a:srgbClr val="F62D38"/>
          </a:solidFill>
          <a:ln>
            <a:solidFill>
              <a:srgbClr val="F62D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 name="Title 1"/>
          <p:cNvSpPr>
            <a:spLocks noGrp="1"/>
          </p:cNvSpPr>
          <p:nvPr>
            <p:ph type="title"/>
          </p:nvPr>
        </p:nvSpPr>
        <p:spPr/>
        <p:txBody>
          <a:bodyPr>
            <a:normAutofit/>
          </a:bodyPr>
          <a:lstStyle/>
          <a:p>
            <a:r>
              <a:rPr lang="en-US" dirty="0" smtClean="0">
                <a:solidFill>
                  <a:schemeClr val="bg1"/>
                </a:solidFill>
              </a:rPr>
              <a:t>Differential</a:t>
            </a:r>
            <a:r>
              <a:rPr lang="en-US" dirty="0" smtClean="0"/>
              <a:t> diagnosis</a:t>
            </a:r>
            <a:endParaRPr lang="en-US" dirty="0"/>
          </a:p>
        </p:txBody>
      </p:sp>
      <p:sp>
        <p:nvSpPr>
          <p:cNvPr id="3" name="Content Placeholder 2"/>
          <p:cNvSpPr>
            <a:spLocks noGrp="1"/>
          </p:cNvSpPr>
          <p:nvPr>
            <p:ph idx="1"/>
          </p:nvPr>
        </p:nvSpPr>
        <p:spPr/>
        <p:txBody>
          <a:bodyPr/>
          <a:lstStyle/>
          <a:p>
            <a:r>
              <a:rPr lang="en-US" dirty="0" smtClean="0"/>
              <a:t>Sinus tachycardia</a:t>
            </a:r>
          </a:p>
          <a:p>
            <a:r>
              <a:rPr lang="en-US" dirty="0" smtClean="0"/>
              <a:t>Ventricular tachycardia</a:t>
            </a:r>
          </a:p>
          <a:p>
            <a:r>
              <a:rPr lang="en-US" dirty="0" err="1" smtClean="0"/>
              <a:t>Superventricular</a:t>
            </a:r>
            <a:r>
              <a:rPr lang="en-US" dirty="0" smtClean="0"/>
              <a:t> tachycardia</a:t>
            </a:r>
          </a:p>
          <a:p>
            <a:r>
              <a:rPr lang="en-US" dirty="0"/>
              <a:t>A</a:t>
            </a:r>
            <a:r>
              <a:rPr lang="en-US" dirty="0" smtClean="0"/>
              <a:t>trial </a:t>
            </a:r>
            <a:r>
              <a:rPr lang="en-US" dirty="0" err="1" smtClean="0"/>
              <a:t>fibrilation</a:t>
            </a:r>
            <a:endParaRPr lang="en-US" dirty="0" smtClean="0"/>
          </a:p>
          <a:p>
            <a:r>
              <a:rPr lang="en-US" dirty="0" smtClean="0"/>
              <a:t>AV </a:t>
            </a:r>
            <a:r>
              <a:rPr lang="en-US" dirty="0"/>
              <a:t>(modal) </a:t>
            </a:r>
            <a:r>
              <a:rPr lang="en-US" dirty="0" smtClean="0"/>
              <a:t>reentrant tachycardia</a:t>
            </a:r>
          </a:p>
          <a:p>
            <a:r>
              <a:rPr lang="en-US" dirty="0" err="1" smtClean="0"/>
              <a:t>Junctional</a:t>
            </a:r>
            <a:r>
              <a:rPr lang="en-US" dirty="0" smtClean="0"/>
              <a:t> tachycardia</a:t>
            </a:r>
            <a:endParaRPr lang="en-US" dirty="0"/>
          </a:p>
        </p:txBody>
      </p:sp>
    </p:spTree>
    <p:extLst>
      <p:ext uri="{BB962C8B-B14F-4D97-AF65-F5344CB8AC3E}">
        <p14:creationId xmlns:p14="http://schemas.microsoft.com/office/powerpoint/2010/main" xmlns="" val="1976223365"/>
      </p:ext>
    </p:extLst>
  </p:cSld>
  <p:clrMapOvr>
    <a:masterClrMapping/>
  </p:clrMapOvr>
  <p:transition spd="slow">
    <p:pu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Triangle 3"/>
          <p:cNvSpPr/>
          <p:nvPr/>
        </p:nvSpPr>
        <p:spPr>
          <a:xfrm rot="7524490">
            <a:off x="440788" y="463290"/>
            <a:ext cx="3080823" cy="2546252"/>
          </a:xfrm>
          <a:prstGeom prst="rtTriangle">
            <a:avLst/>
          </a:prstGeom>
          <a:solidFill>
            <a:srgbClr val="F62D38"/>
          </a:solidFill>
          <a:ln>
            <a:solidFill>
              <a:srgbClr val="F62D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 name="Title 1"/>
          <p:cNvSpPr>
            <a:spLocks noGrp="1"/>
          </p:cNvSpPr>
          <p:nvPr>
            <p:ph type="title"/>
          </p:nvPr>
        </p:nvSpPr>
        <p:spPr/>
        <p:txBody>
          <a:bodyPr/>
          <a:lstStyle/>
          <a:p>
            <a:r>
              <a:rPr lang="en-US" dirty="0" smtClean="0">
                <a:solidFill>
                  <a:schemeClr val="bg1"/>
                </a:solidFill>
              </a:rPr>
              <a:t>Treatment</a:t>
            </a:r>
            <a:endParaRPr lang="en-US" dirty="0">
              <a:solidFill>
                <a:schemeClr val="bg1"/>
              </a:solidFill>
            </a:endParaRPr>
          </a:p>
        </p:txBody>
      </p:sp>
      <p:sp>
        <p:nvSpPr>
          <p:cNvPr id="3" name="Content Placeholder 2"/>
          <p:cNvSpPr>
            <a:spLocks noGrp="1"/>
          </p:cNvSpPr>
          <p:nvPr>
            <p:ph idx="1"/>
          </p:nvPr>
        </p:nvSpPr>
        <p:spPr/>
        <p:txBody>
          <a:bodyPr>
            <a:normAutofit/>
          </a:bodyPr>
          <a:lstStyle/>
          <a:p>
            <a:pPr marL="0" indent="0">
              <a:buNone/>
            </a:pPr>
            <a:r>
              <a:rPr lang="en-US" dirty="0" smtClean="0"/>
              <a:t>Depends </a:t>
            </a:r>
            <a:r>
              <a:rPr lang="en-US" dirty="0"/>
              <a:t>on its cause: </a:t>
            </a:r>
            <a:endParaRPr lang="en-US" dirty="0" smtClean="0"/>
          </a:p>
          <a:p>
            <a:r>
              <a:rPr lang="en-US" dirty="0"/>
              <a:t>F</a:t>
            </a:r>
            <a:r>
              <a:rPr lang="en-US" dirty="0" smtClean="0"/>
              <a:t>ever</a:t>
            </a:r>
            <a:r>
              <a:rPr lang="en-US" dirty="0"/>
              <a:t>- reducing </a:t>
            </a:r>
            <a:r>
              <a:rPr lang="en-US" dirty="0" smtClean="0"/>
              <a:t>medications</a:t>
            </a:r>
          </a:p>
          <a:p>
            <a:r>
              <a:rPr lang="en-US" dirty="0"/>
              <a:t>F</a:t>
            </a:r>
            <a:r>
              <a:rPr lang="en-US" dirty="0" smtClean="0"/>
              <a:t>luids </a:t>
            </a:r>
            <a:r>
              <a:rPr lang="en-US" dirty="0"/>
              <a:t>given </a:t>
            </a:r>
            <a:r>
              <a:rPr lang="en-US" dirty="0" smtClean="0"/>
              <a:t>intravenously</a:t>
            </a:r>
          </a:p>
          <a:p>
            <a:r>
              <a:rPr lang="en-US" dirty="0"/>
              <a:t>B</a:t>
            </a:r>
            <a:r>
              <a:rPr lang="en-US" dirty="0" smtClean="0"/>
              <a:t>lood transfusions</a:t>
            </a:r>
          </a:p>
          <a:p>
            <a:r>
              <a:rPr lang="en-US" dirty="0"/>
              <a:t>S</a:t>
            </a:r>
            <a:r>
              <a:rPr lang="en-US" dirty="0" smtClean="0"/>
              <a:t>urgery correction</a:t>
            </a:r>
          </a:p>
          <a:p>
            <a:r>
              <a:rPr lang="en-US" dirty="0" err="1"/>
              <a:t>A</a:t>
            </a:r>
            <a:r>
              <a:rPr lang="en-US" dirty="0" err="1" smtClean="0"/>
              <a:t>ntithyroid</a:t>
            </a:r>
            <a:r>
              <a:rPr lang="en-US" dirty="0" smtClean="0"/>
              <a:t> </a:t>
            </a:r>
            <a:r>
              <a:rPr lang="en-US" dirty="0"/>
              <a:t>medications (radioactive iodine</a:t>
            </a:r>
            <a:r>
              <a:rPr lang="en-US" dirty="0" smtClean="0"/>
              <a:t>)</a:t>
            </a:r>
          </a:p>
          <a:p>
            <a:r>
              <a:rPr lang="en-US" dirty="0"/>
              <a:t>B</a:t>
            </a:r>
            <a:r>
              <a:rPr lang="en-US" dirty="0" smtClean="0"/>
              <a:t>eta</a:t>
            </a:r>
            <a:r>
              <a:rPr lang="en-US" dirty="0"/>
              <a:t>- </a:t>
            </a:r>
            <a:r>
              <a:rPr lang="en-US" dirty="0" smtClean="0"/>
              <a:t>blockers</a:t>
            </a:r>
          </a:p>
          <a:p>
            <a:r>
              <a:rPr lang="en-US" dirty="0"/>
              <a:t>C</a:t>
            </a:r>
            <a:r>
              <a:rPr lang="en-US" dirty="0" smtClean="0"/>
              <a:t>atheter </a:t>
            </a:r>
            <a:r>
              <a:rPr lang="en-US" dirty="0"/>
              <a:t>ablation</a:t>
            </a:r>
          </a:p>
        </p:txBody>
      </p:sp>
    </p:spTree>
    <p:extLst>
      <p:ext uri="{BB962C8B-B14F-4D97-AF65-F5344CB8AC3E}">
        <p14:creationId xmlns:p14="http://schemas.microsoft.com/office/powerpoint/2010/main" xmlns="" val="772653087"/>
      </p:ext>
    </p:extLst>
  </p:cSld>
  <p:clrMapOvr>
    <a:masterClrMapping/>
  </p:clrMapOvr>
  <p:transition spd="slow">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795D4"/>
        </a:solid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2108980" y="2748640"/>
            <a:ext cx="7772400" cy="1470025"/>
          </a:xfrm>
        </p:spPr>
        <p:txBody>
          <a:bodyPr>
            <a:normAutofit/>
          </a:bodyPr>
          <a:lstStyle/>
          <a:p>
            <a:r>
              <a:rPr lang="sk-SK" sz="6600" b="1" dirty="0">
                <a:solidFill>
                  <a:schemeClr val="bg1"/>
                </a:solidFill>
              </a:rPr>
              <a:t>ANGINA PECTORIS</a:t>
            </a:r>
          </a:p>
        </p:txBody>
      </p:sp>
      <p:sp>
        <p:nvSpPr>
          <p:cNvPr id="3" name="Podnadpis 2"/>
          <p:cNvSpPr>
            <a:spLocks noGrp="1"/>
          </p:cNvSpPr>
          <p:nvPr>
            <p:ph type="subTitle" idx="1"/>
          </p:nvPr>
        </p:nvSpPr>
        <p:spPr>
          <a:xfrm>
            <a:off x="3615396" y="4218665"/>
            <a:ext cx="4759568" cy="988906"/>
          </a:xfrm>
        </p:spPr>
        <p:txBody>
          <a:bodyPr>
            <a:normAutofit fontScale="32500" lnSpcReduction="20000"/>
          </a:bodyPr>
          <a:lstStyle/>
          <a:p>
            <a:pPr algn="r"/>
            <a:endParaRPr lang="sk-SK" dirty="0" smtClean="0">
              <a:solidFill>
                <a:schemeClr val="bg1"/>
              </a:solidFill>
            </a:endParaRPr>
          </a:p>
          <a:p>
            <a:r>
              <a:rPr lang="sk-SK" sz="11200" dirty="0">
                <a:solidFill>
                  <a:schemeClr val="bg1"/>
                </a:solidFill>
              </a:rPr>
              <a:t>Alexandra </a:t>
            </a:r>
            <a:r>
              <a:rPr lang="sk-SK" sz="11200" dirty="0" err="1" smtClean="0">
                <a:solidFill>
                  <a:schemeClr val="bg1"/>
                </a:solidFill>
              </a:rPr>
              <a:t>Kredátusová</a:t>
            </a:r>
            <a:endParaRPr lang="sk-SK" sz="11200" dirty="0">
              <a:solidFill>
                <a:schemeClr val="bg1"/>
              </a:solidFill>
            </a:endParaRPr>
          </a:p>
        </p:txBody>
      </p:sp>
    </p:spTree>
    <p:extLst>
      <p:ext uri="{BB962C8B-B14F-4D97-AF65-F5344CB8AC3E}">
        <p14:creationId xmlns:p14="http://schemas.microsoft.com/office/powerpoint/2010/main" xmlns="" val="30887693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442" y="3530967"/>
            <a:ext cx="10515600" cy="1325563"/>
          </a:xfrm>
          <a:noFill/>
        </p:spPr>
        <p:txBody>
          <a:bodyPr>
            <a:normAutofit/>
          </a:bodyPr>
          <a:lstStyle/>
          <a:p>
            <a:pPr algn="ctr"/>
            <a:r>
              <a:rPr lang="en-US" sz="6600" dirty="0">
                <a:solidFill>
                  <a:schemeClr val="bg1"/>
                </a:solidFill>
                <a:cs typeface="Times New Roman" panose="02020603050405020304" pitchFamily="18" charset="0"/>
              </a:rPr>
              <a:t>Pericarditis</a:t>
            </a:r>
            <a:endParaRPr lang="sk-SK" sz="6600" dirty="0">
              <a:solidFill>
                <a:schemeClr val="bg1"/>
              </a:solidFill>
            </a:endParaRPr>
          </a:p>
        </p:txBody>
      </p:sp>
      <p:sp>
        <p:nvSpPr>
          <p:cNvPr id="3" name="Title 1"/>
          <p:cNvSpPr txBox="1">
            <a:spLocks/>
          </p:cNvSpPr>
          <p:nvPr/>
        </p:nvSpPr>
        <p:spPr>
          <a:xfrm>
            <a:off x="812442" y="4390696"/>
            <a:ext cx="10515600" cy="1325563"/>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k-SK" sz="3600" dirty="0" err="1" smtClean="0">
                <a:solidFill>
                  <a:schemeClr val="bg1"/>
                </a:solidFill>
                <a:latin typeface="+mn-lt"/>
                <a:cs typeface="Times New Roman" panose="02020603050405020304" pitchFamily="18" charset="0"/>
              </a:rPr>
              <a:t>Kristian</a:t>
            </a:r>
            <a:r>
              <a:rPr lang="sk-SK" sz="3600" dirty="0" smtClean="0">
                <a:solidFill>
                  <a:schemeClr val="bg1"/>
                </a:solidFill>
                <a:latin typeface="+mn-lt"/>
                <a:cs typeface="Times New Roman" panose="02020603050405020304" pitchFamily="18" charset="0"/>
              </a:rPr>
              <a:t> Leško</a:t>
            </a:r>
            <a:endParaRPr lang="sk-SK" sz="3600" dirty="0">
              <a:solidFill>
                <a:schemeClr val="bg1"/>
              </a:solidFill>
              <a:latin typeface="+mn-lt"/>
            </a:endParaRPr>
          </a:p>
        </p:txBody>
      </p:sp>
    </p:spTree>
    <p:extLst>
      <p:ext uri="{BB962C8B-B14F-4D97-AF65-F5344CB8AC3E}">
        <p14:creationId xmlns:p14="http://schemas.microsoft.com/office/powerpoint/2010/main" xmlns="" val="17656119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err="1" smtClean="0"/>
              <a:t>Pericarditis</a:t>
            </a:r>
            <a:endParaRPr lang="sk-SK" dirty="0"/>
          </a:p>
        </p:txBody>
      </p:sp>
      <p:sp>
        <p:nvSpPr>
          <p:cNvPr id="3" name="Content Placeholder 2"/>
          <p:cNvSpPr>
            <a:spLocks noGrp="1"/>
          </p:cNvSpPr>
          <p:nvPr>
            <p:ph idx="1"/>
          </p:nvPr>
        </p:nvSpPr>
        <p:spPr/>
        <p:txBody>
          <a:bodyPr/>
          <a:lstStyle/>
          <a:p>
            <a:pPr marL="431800" indent="-323850">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sk-SK" dirty="0" err="1" smtClean="0"/>
              <a:t>Pericardium</a:t>
            </a:r>
            <a:r>
              <a:rPr lang="sk-SK" dirty="0" smtClean="0"/>
              <a:t> (</a:t>
            </a:r>
            <a:r>
              <a:rPr lang="sk-SK" dirty="0" err="1" smtClean="0"/>
              <a:t>Greek</a:t>
            </a:r>
            <a:r>
              <a:rPr lang="sk-SK" dirty="0" smtClean="0"/>
              <a:t> π</a:t>
            </a:r>
            <a:r>
              <a:rPr lang="sk-SK" dirty="0" err="1" smtClean="0"/>
              <a:t>ερι</a:t>
            </a:r>
            <a:r>
              <a:rPr lang="sk-SK" dirty="0" smtClean="0"/>
              <a:t> – "</a:t>
            </a:r>
            <a:r>
              <a:rPr lang="sk-SK" dirty="0" err="1" smtClean="0"/>
              <a:t>around</a:t>
            </a:r>
            <a:r>
              <a:rPr lang="sk-SK" dirty="0" smtClean="0"/>
              <a:t>" and </a:t>
            </a:r>
            <a:r>
              <a:rPr lang="sk-SK" dirty="0" err="1" smtClean="0"/>
              <a:t>κάρδιον</a:t>
            </a:r>
            <a:r>
              <a:rPr lang="sk-SK" dirty="0" smtClean="0"/>
              <a:t> – "</a:t>
            </a:r>
            <a:r>
              <a:rPr lang="sk-SK" dirty="0" err="1" smtClean="0"/>
              <a:t>heart</a:t>
            </a:r>
            <a:r>
              <a:rPr lang="sk-SK" dirty="0" smtClean="0"/>
              <a:t>" /</a:t>
            </a:r>
            <a:r>
              <a:rPr lang="sk-SK" dirty="0" err="1" smtClean="0"/>
              <a:t>perikardion</a:t>
            </a:r>
            <a:r>
              <a:rPr lang="sk-SK" dirty="0" smtClean="0"/>
              <a:t>/) – </a:t>
            </a:r>
            <a:r>
              <a:rPr lang="sk-SK" dirty="0" err="1" smtClean="0"/>
              <a:t>sac</a:t>
            </a:r>
            <a:r>
              <a:rPr lang="sk-SK" dirty="0" smtClean="0"/>
              <a:t> </a:t>
            </a:r>
            <a:r>
              <a:rPr lang="sk-SK" dirty="0" err="1" smtClean="0"/>
              <a:t>containing</a:t>
            </a:r>
            <a:r>
              <a:rPr lang="sk-SK" dirty="0" smtClean="0"/>
              <a:t> </a:t>
            </a:r>
            <a:r>
              <a:rPr lang="sk-SK" dirty="0" err="1" smtClean="0"/>
              <a:t>the</a:t>
            </a:r>
            <a:r>
              <a:rPr lang="sk-SK" dirty="0" smtClean="0"/>
              <a:t> </a:t>
            </a:r>
            <a:r>
              <a:rPr lang="sk-SK" dirty="0" err="1" smtClean="0"/>
              <a:t>heart</a:t>
            </a:r>
            <a:endParaRPr lang="sk-SK" dirty="0" smtClean="0"/>
          </a:p>
          <a:p>
            <a:pPr marL="431800" indent="-323850">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sk-SK" dirty="0" err="1" smtClean="0"/>
              <a:t>Pericarditis</a:t>
            </a:r>
            <a:r>
              <a:rPr lang="sk-SK" dirty="0" smtClean="0"/>
              <a:t> – </a:t>
            </a:r>
            <a:r>
              <a:rPr lang="sk-SK" dirty="0" err="1" smtClean="0"/>
              <a:t>inflammation</a:t>
            </a:r>
            <a:r>
              <a:rPr lang="sk-SK" dirty="0" smtClean="0"/>
              <a:t> of </a:t>
            </a:r>
            <a:r>
              <a:rPr lang="sk-SK" dirty="0" err="1" smtClean="0"/>
              <a:t>pericardium</a:t>
            </a:r>
            <a:endParaRPr lang="sk-SK" dirty="0" smtClean="0"/>
          </a:p>
          <a:p>
            <a:r>
              <a:rPr lang="sk-SK" dirty="0" err="1" smtClean="0"/>
              <a:t>Acute</a:t>
            </a:r>
            <a:r>
              <a:rPr lang="sk-SK" dirty="0" smtClean="0"/>
              <a:t> and </a:t>
            </a:r>
            <a:r>
              <a:rPr lang="sk-SK" dirty="0" err="1" smtClean="0"/>
              <a:t>chronic</a:t>
            </a:r>
            <a:r>
              <a:rPr lang="sk-SK" dirty="0" smtClean="0"/>
              <a:t> </a:t>
            </a:r>
            <a:r>
              <a:rPr lang="sk-SK" dirty="0" err="1" smtClean="0"/>
              <a:t>form</a:t>
            </a:r>
            <a:r>
              <a:rPr lang="sk-SK" dirty="0" smtClean="0"/>
              <a:t> (</a:t>
            </a:r>
            <a:r>
              <a:rPr lang="sk-SK" dirty="0" err="1" smtClean="0"/>
              <a:t>acute</a:t>
            </a:r>
            <a:r>
              <a:rPr lang="sk-SK" dirty="0" smtClean="0"/>
              <a:t> more </a:t>
            </a:r>
            <a:r>
              <a:rPr lang="sk-SK" dirty="0" err="1" smtClean="0"/>
              <a:t>common</a:t>
            </a:r>
            <a:r>
              <a:rPr lang="sk-SK" dirty="0" smtClean="0"/>
              <a:t>)</a:t>
            </a:r>
          </a:p>
          <a:p>
            <a:endParaRPr lang="sk-SK"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93802" y="3788602"/>
            <a:ext cx="6948688" cy="2883706"/>
          </a:xfrm>
          <a:prstGeom prst="rect">
            <a:avLst/>
          </a:prstGeom>
          <a:ln>
            <a:noFill/>
          </a:ln>
          <a:effectLst>
            <a:softEdge rad="112500"/>
          </a:effectLst>
        </p:spPr>
      </p:pic>
    </p:spTree>
    <p:extLst>
      <p:ext uri="{BB962C8B-B14F-4D97-AF65-F5344CB8AC3E}">
        <p14:creationId xmlns:p14="http://schemas.microsoft.com/office/powerpoint/2010/main" xmlns="" val="31928671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72419" y="93887"/>
            <a:ext cx="5647162" cy="6764113"/>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34397482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790" y="1825625"/>
            <a:ext cx="5666704" cy="4351338"/>
          </a:xfrm>
        </p:spPr>
        <p:txBody>
          <a:bodyPr/>
          <a:lstStyle/>
          <a:p>
            <a:pPr marL="863600" lvl="1" indent="-323850">
              <a:buSzPct val="75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sk-SK" sz="2800" dirty="0" err="1" smtClean="0">
                <a:latin typeface="Times New Roman" panose="02020603050405020304" pitchFamily="18" charset="0"/>
                <a:cs typeface="Times New Roman" panose="02020603050405020304" pitchFamily="18" charset="0"/>
              </a:rPr>
              <a:t>Infections</a:t>
            </a:r>
            <a:r>
              <a:rPr lang="sk-SK" sz="2800" dirty="0" smtClean="0">
                <a:latin typeface="Times New Roman" panose="02020603050405020304" pitchFamily="18" charset="0"/>
                <a:cs typeface="Times New Roman" panose="02020603050405020304" pitchFamily="18" charset="0"/>
              </a:rPr>
              <a:t> (</a:t>
            </a:r>
            <a:r>
              <a:rPr lang="sk-SK" sz="2800" dirty="0" err="1" smtClean="0">
                <a:latin typeface="Times New Roman" panose="02020603050405020304" pitchFamily="18" charset="0"/>
                <a:cs typeface="Times New Roman" panose="02020603050405020304" pitchFamily="18" charset="0"/>
              </a:rPr>
              <a:t>e.g</a:t>
            </a:r>
            <a:r>
              <a:rPr lang="sk-SK" sz="2800" dirty="0" smtClean="0">
                <a:latin typeface="Times New Roman" panose="02020603050405020304" pitchFamily="18" charset="0"/>
                <a:cs typeface="Times New Roman" panose="02020603050405020304" pitchFamily="18" charset="0"/>
              </a:rPr>
              <a:t>., </a:t>
            </a:r>
            <a:r>
              <a:rPr lang="sk-SK" sz="2800" dirty="0" err="1" smtClean="0">
                <a:latin typeface="Times New Roman" panose="02020603050405020304" pitchFamily="18" charset="0"/>
                <a:cs typeface="Times New Roman" panose="02020603050405020304" pitchFamily="18" charset="0"/>
              </a:rPr>
              <a:t>Mycobacterium</a:t>
            </a:r>
            <a:r>
              <a:rPr lang="sk-SK" sz="2800" dirty="0" smtClean="0">
                <a:latin typeface="Times New Roman" panose="02020603050405020304" pitchFamily="18" charset="0"/>
                <a:cs typeface="Times New Roman" panose="02020603050405020304" pitchFamily="18" charset="0"/>
              </a:rPr>
              <a:t> </a:t>
            </a:r>
            <a:r>
              <a:rPr lang="sk-SK" sz="2800" dirty="0" err="1" smtClean="0">
                <a:latin typeface="Times New Roman" panose="02020603050405020304" pitchFamily="18" charset="0"/>
                <a:cs typeface="Times New Roman" panose="02020603050405020304" pitchFamily="18" charset="0"/>
              </a:rPr>
              <a:t>tuberculosis</a:t>
            </a:r>
            <a:r>
              <a:rPr lang="sk-SK" sz="2800" dirty="0" smtClean="0">
                <a:latin typeface="Times New Roman" panose="02020603050405020304" pitchFamily="18" charset="0"/>
                <a:cs typeface="Times New Roman" panose="02020603050405020304" pitchFamily="18" charset="0"/>
              </a:rPr>
              <a:t>)</a:t>
            </a:r>
          </a:p>
          <a:p>
            <a:pPr marL="863600" lvl="1" indent="-323850">
              <a:buSzPct val="75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sk-SK" sz="2800" dirty="0" smtClean="0">
                <a:latin typeface="Times New Roman" panose="02020603050405020304" pitchFamily="18" charset="0"/>
                <a:cs typeface="Times New Roman" panose="02020603050405020304" pitchFamily="18" charset="0"/>
              </a:rPr>
              <a:t>Post-</a:t>
            </a:r>
            <a:r>
              <a:rPr lang="sk-SK" sz="2800" dirty="0" err="1" smtClean="0">
                <a:latin typeface="Times New Roman" panose="02020603050405020304" pitchFamily="18" charset="0"/>
                <a:cs typeface="Times New Roman" panose="02020603050405020304" pitchFamily="18" charset="0"/>
              </a:rPr>
              <a:t>infarct</a:t>
            </a:r>
            <a:r>
              <a:rPr lang="sk-SK" sz="2800" dirty="0" smtClean="0">
                <a:latin typeface="Times New Roman" panose="02020603050405020304" pitchFamily="18" charset="0"/>
                <a:cs typeface="Times New Roman" panose="02020603050405020304" pitchFamily="18" charset="0"/>
              </a:rPr>
              <a:t> </a:t>
            </a:r>
            <a:r>
              <a:rPr lang="sk-SK" sz="2800" dirty="0" err="1" smtClean="0">
                <a:latin typeface="Times New Roman" panose="02020603050405020304" pitchFamily="18" charset="0"/>
                <a:cs typeface="Times New Roman" panose="02020603050405020304" pitchFamily="18" charset="0"/>
              </a:rPr>
              <a:t>conditions</a:t>
            </a:r>
            <a:r>
              <a:rPr lang="sk-SK" sz="2800" dirty="0" smtClean="0">
                <a:latin typeface="Times New Roman" panose="02020603050405020304" pitchFamily="18" charset="0"/>
                <a:cs typeface="Times New Roman" panose="02020603050405020304" pitchFamily="18" charset="0"/>
              </a:rPr>
              <a:t> (</a:t>
            </a:r>
            <a:r>
              <a:rPr lang="sk-SK" sz="2800" dirty="0" err="1" smtClean="0">
                <a:latin typeface="Times New Roman" panose="02020603050405020304" pitchFamily="18" charset="0"/>
                <a:cs typeface="Times New Roman" panose="02020603050405020304" pitchFamily="18" charset="0"/>
              </a:rPr>
              <a:t>e.g</a:t>
            </a:r>
            <a:r>
              <a:rPr lang="sk-SK" sz="2800" dirty="0" smtClean="0">
                <a:latin typeface="Times New Roman" panose="02020603050405020304" pitchFamily="18" charset="0"/>
                <a:cs typeface="Times New Roman" panose="02020603050405020304" pitchFamily="18" charset="0"/>
              </a:rPr>
              <a:t>., </a:t>
            </a:r>
            <a:r>
              <a:rPr lang="sk-SK" sz="2800" dirty="0" err="1" smtClean="0">
                <a:latin typeface="Times New Roman" panose="02020603050405020304" pitchFamily="18" charset="0"/>
                <a:cs typeface="Times New Roman" panose="02020603050405020304" pitchFamily="18" charset="0"/>
              </a:rPr>
              <a:t>Dressler's</a:t>
            </a:r>
            <a:r>
              <a:rPr lang="sk-SK" sz="2800" dirty="0" smtClean="0">
                <a:latin typeface="Times New Roman" panose="02020603050405020304" pitchFamily="18" charset="0"/>
                <a:cs typeface="Times New Roman" panose="02020603050405020304" pitchFamily="18" charset="0"/>
              </a:rPr>
              <a:t> </a:t>
            </a:r>
            <a:r>
              <a:rPr lang="sk-SK" sz="2800" dirty="0" err="1" smtClean="0">
                <a:latin typeface="Times New Roman" panose="02020603050405020304" pitchFamily="18" charset="0"/>
                <a:cs typeface="Times New Roman" panose="02020603050405020304" pitchFamily="18" charset="0"/>
              </a:rPr>
              <a:t>syndrome</a:t>
            </a:r>
            <a:r>
              <a:rPr lang="sk-SK" sz="2800" dirty="0" smtClean="0">
                <a:latin typeface="Times New Roman" panose="02020603050405020304" pitchFamily="18" charset="0"/>
                <a:cs typeface="Times New Roman" panose="02020603050405020304" pitchFamily="18" charset="0"/>
              </a:rPr>
              <a:t>)</a:t>
            </a:r>
          </a:p>
          <a:p>
            <a:pPr marL="863600" lvl="1" indent="-323850">
              <a:buSzPct val="75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sk-SK" sz="2800" dirty="0" err="1" smtClean="0">
                <a:latin typeface="Times New Roman" panose="02020603050405020304" pitchFamily="18" charset="0"/>
                <a:cs typeface="Times New Roman" panose="02020603050405020304" pitchFamily="18" charset="0"/>
              </a:rPr>
              <a:t>Idiopathic</a:t>
            </a:r>
            <a:r>
              <a:rPr lang="sk-SK" sz="2800" dirty="0" smtClean="0">
                <a:latin typeface="Times New Roman" panose="02020603050405020304" pitchFamily="18" charset="0"/>
                <a:cs typeface="Times New Roman" panose="02020603050405020304" pitchFamily="18" charset="0"/>
              </a:rPr>
              <a:t> </a:t>
            </a:r>
            <a:r>
              <a:rPr lang="sk-SK" sz="2800" dirty="0" err="1" smtClean="0">
                <a:latin typeface="Times New Roman" panose="02020603050405020304" pitchFamily="18" charset="0"/>
                <a:cs typeface="Times New Roman" panose="02020603050405020304" pitchFamily="18" charset="0"/>
              </a:rPr>
              <a:t>causes</a:t>
            </a:r>
            <a:endParaRPr lang="sk-SK" sz="2800" dirty="0" smtClean="0">
              <a:latin typeface="Times New Roman" panose="02020603050405020304" pitchFamily="18" charset="0"/>
              <a:cs typeface="Times New Roman" panose="02020603050405020304" pitchFamily="18" charset="0"/>
            </a:endParaRPr>
          </a:p>
          <a:p>
            <a:endParaRPr lang="sk-SK" dirty="0"/>
          </a:p>
        </p:txBody>
      </p:sp>
      <p:sp>
        <p:nvSpPr>
          <p:cNvPr id="7" name="TextBox 6"/>
          <p:cNvSpPr txBox="1"/>
          <p:nvPr/>
        </p:nvSpPr>
        <p:spPr>
          <a:xfrm>
            <a:off x="0" y="1167468"/>
            <a:ext cx="12415234" cy="523220"/>
          </a:xfrm>
          <a:prstGeom prst="rect">
            <a:avLst/>
          </a:prstGeom>
          <a:solidFill>
            <a:srgbClr val="00B050">
              <a:alpha val="85000"/>
            </a:srgbClr>
          </a:solidFill>
        </p:spPr>
        <p:txBody>
          <a:bodyPr wrap="square" rtlCol="0">
            <a:spAutoFit/>
          </a:bodyPr>
          <a:lstStyle/>
          <a:p>
            <a:r>
              <a:rPr lang="sk-SK" sz="2800" dirty="0" smtClean="0"/>
              <a:t>          </a:t>
            </a:r>
            <a:r>
              <a:rPr lang="sk-SK" sz="2800" dirty="0" err="1" smtClean="0">
                <a:solidFill>
                  <a:schemeClr val="bg1"/>
                </a:solidFill>
              </a:rPr>
              <a:t>Causes</a:t>
            </a:r>
            <a:r>
              <a:rPr lang="sk-SK" sz="2800" dirty="0" smtClean="0">
                <a:solidFill>
                  <a:schemeClr val="bg1"/>
                </a:solidFill>
              </a:rPr>
              <a:t>                                                     </a:t>
            </a:r>
            <a:r>
              <a:rPr lang="sk-SK" sz="2800" dirty="0" err="1" smtClean="0">
                <a:solidFill>
                  <a:schemeClr val="bg1"/>
                </a:solidFill>
              </a:rPr>
              <a:t>Classification</a:t>
            </a:r>
            <a:r>
              <a:rPr lang="sk-SK" sz="2800" dirty="0" smtClean="0">
                <a:solidFill>
                  <a:schemeClr val="bg1"/>
                </a:solidFill>
              </a:rPr>
              <a:t> (</a:t>
            </a:r>
            <a:r>
              <a:rPr lang="sk-SK" sz="2800" dirty="0" err="1" smtClean="0">
                <a:solidFill>
                  <a:schemeClr val="bg1"/>
                </a:solidFill>
              </a:rPr>
              <a:t>composition</a:t>
            </a:r>
            <a:r>
              <a:rPr lang="sk-SK" sz="2800" dirty="0" smtClean="0">
                <a:solidFill>
                  <a:schemeClr val="bg1"/>
                </a:solidFill>
              </a:rPr>
              <a:t> of </a:t>
            </a:r>
            <a:r>
              <a:rPr lang="sk-SK" sz="2800" dirty="0" err="1" smtClean="0">
                <a:solidFill>
                  <a:schemeClr val="bg1"/>
                </a:solidFill>
              </a:rPr>
              <a:t>exudate</a:t>
            </a:r>
            <a:r>
              <a:rPr lang="sk-SK" sz="2800" dirty="0" smtClean="0">
                <a:solidFill>
                  <a:schemeClr val="bg1"/>
                </a:solidFill>
              </a:rPr>
              <a:t>)</a:t>
            </a:r>
            <a:endParaRPr lang="sk-SK" sz="1100" dirty="0">
              <a:solidFill>
                <a:schemeClr val="bg1"/>
              </a:solidFill>
            </a:endParaRPr>
          </a:p>
        </p:txBody>
      </p:sp>
      <p:sp>
        <p:nvSpPr>
          <p:cNvPr id="9" name="Title 1"/>
          <p:cNvSpPr>
            <a:spLocks noGrp="1"/>
          </p:cNvSpPr>
          <p:nvPr>
            <p:ph type="title"/>
          </p:nvPr>
        </p:nvSpPr>
        <p:spPr>
          <a:xfrm>
            <a:off x="838200" y="0"/>
            <a:ext cx="10515600" cy="1325563"/>
          </a:xfrm>
        </p:spPr>
        <p:txBody>
          <a:bodyPr/>
          <a:lstStyle/>
          <a:p>
            <a:r>
              <a:rPr lang="sk-SK" dirty="0" err="1" smtClean="0"/>
              <a:t>Pericarditis</a:t>
            </a:r>
            <a:endParaRPr lang="sk-SK" dirty="0"/>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697414" y="3238816"/>
            <a:ext cx="4519245" cy="3619184"/>
          </a:xfrm>
          <a:prstGeom prst="rect">
            <a:avLst/>
          </a:prstGeom>
        </p:spPr>
      </p:pic>
      <p:sp>
        <p:nvSpPr>
          <p:cNvPr id="5" name="Content Placeholder 2"/>
          <p:cNvSpPr txBox="1">
            <a:spLocks/>
          </p:cNvSpPr>
          <p:nvPr/>
        </p:nvSpPr>
        <p:spPr>
          <a:xfrm>
            <a:off x="6116392" y="1825625"/>
            <a:ext cx="495729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spcBef>
                <a:spcPts val="1000"/>
              </a:spcBef>
              <a:buFont typeface="Times New Roman" panose="02020603050405020304" pitchFamily="18" charset="0"/>
              <a:buChar char="‒"/>
            </a:pPr>
            <a:r>
              <a:rPr lang="sk-SK" sz="2800" dirty="0" err="1" smtClean="0">
                <a:latin typeface="Times New Roman" panose="02020603050405020304" pitchFamily="18" charset="0"/>
                <a:cs typeface="Times New Roman" panose="02020603050405020304" pitchFamily="18" charset="0"/>
              </a:rPr>
              <a:t>E.g</a:t>
            </a:r>
            <a:r>
              <a:rPr lang="sk-SK" sz="2800" dirty="0" smtClean="0">
                <a:latin typeface="Times New Roman" panose="02020603050405020304" pitchFamily="18" charset="0"/>
                <a:cs typeface="Times New Roman" panose="02020603050405020304" pitchFamily="18" charset="0"/>
              </a:rPr>
              <a:t>., </a:t>
            </a:r>
            <a:r>
              <a:rPr lang="sk-SK" sz="2800" dirty="0" err="1" smtClean="0">
                <a:latin typeface="Times New Roman" panose="02020603050405020304" pitchFamily="18" charset="0"/>
                <a:cs typeface="Times New Roman" panose="02020603050405020304" pitchFamily="18" charset="0"/>
              </a:rPr>
              <a:t>serous</a:t>
            </a:r>
            <a:r>
              <a:rPr lang="sk-SK" sz="2800" dirty="0" smtClean="0">
                <a:latin typeface="Times New Roman" panose="02020603050405020304" pitchFamily="18" charset="0"/>
                <a:cs typeface="Times New Roman" panose="02020603050405020304" pitchFamily="18" charset="0"/>
              </a:rPr>
              <a:t>, </a:t>
            </a:r>
            <a:r>
              <a:rPr lang="sk-SK" sz="2800" dirty="0" err="1" smtClean="0">
                <a:latin typeface="Times New Roman" panose="02020603050405020304" pitchFamily="18" charset="0"/>
                <a:cs typeface="Times New Roman" panose="02020603050405020304" pitchFamily="18" charset="0"/>
              </a:rPr>
              <a:t>purulent</a:t>
            </a:r>
            <a:r>
              <a:rPr lang="sk-SK" sz="2800" dirty="0" smtClean="0">
                <a:latin typeface="Times New Roman" panose="02020603050405020304" pitchFamily="18" charset="0"/>
                <a:cs typeface="Times New Roman" panose="02020603050405020304" pitchFamily="18" charset="0"/>
              </a:rPr>
              <a:t>, </a:t>
            </a:r>
            <a:r>
              <a:rPr lang="sk-SK" sz="2800" dirty="0" err="1" smtClean="0">
                <a:latin typeface="Times New Roman" panose="02020603050405020304" pitchFamily="18" charset="0"/>
                <a:cs typeface="Times New Roman" panose="02020603050405020304" pitchFamily="18" charset="0"/>
              </a:rPr>
              <a:t>fibrinous</a:t>
            </a:r>
            <a:r>
              <a:rPr lang="sk-SK" sz="2800" dirty="0" smtClean="0">
                <a:latin typeface="Times New Roman" panose="02020603050405020304" pitchFamily="18" charset="0"/>
                <a:cs typeface="Times New Roman" panose="02020603050405020304" pitchFamily="18" charset="0"/>
              </a:rPr>
              <a:t>, </a:t>
            </a:r>
            <a:r>
              <a:rPr lang="sk-SK" sz="2800" dirty="0" err="1" smtClean="0">
                <a:latin typeface="Times New Roman" panose="02020603050405020304" pitchFamily="18" charset="0"/>
                <a:cs typeface="Times New Roman" panose="02020603050405020304" pitchFamily="18" charset="0"/>
              </a:rPr>
              <a:t>caseous</a:t>
            </a:r>
            <a:r>
              <a:rPr lang="sk-SK" sz="2800" dirty="0" smtClean="0">
                <a:latin typeface="Times New Roman" panose="02020603050405020304" pitchFamily="18" charset="0"/>
                <a:cs typeface="Times New Roman" panose="02020603050405020304" pitchFamily="18" charset="0"/>
              </a:rPr>
              <a:t>, </a:t>
            </a:r>
            <a:r>
              <a:rPr lang="sk-SK" sz="2800" dirty="0" err="1" smtClean="0">
                <a:latin typeface="Times New Roman" panose="02020603050405020304" pitchFamily="18" charset="0"/>
                <a:cs typeface="Times New Roman" panose="02020603050405020304" pitchFamily="18" charset="0"/>
              </a:rPr>
              <a:t>hemorrhagic</a:t>
            </a:r>
            <a:endParaRPr lang="sk-SK" sz="2800" dirty="0" smtClean="0">
              <a:latin typeface="Times New Roman" panose="02020603050405020304" pitchFamily="18" charset="0"/>
              <a:cs typeface="Times New Roman" panose="02020603050405020304" pitchFamily="18" charset="0"/>
            </a:endParaRPr>
          </a:p>
          <a:p>
            <a:endParaRPr lang="sk-SK" sz="3200" dirty="0"/>
          </a:p>
        </p:txBody>
      </p:sp>
    </p:spTree>
    <p:extLst>
      <p:ext uri="{BB962C8B-B14F-4D97-AF65-F5344CB8AC3E}">
        <p14:creationId xmlns:p14="http://schemas.microsoft.com/office/powerpoint/2010/main" xmlns="" val="17229489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65150" indent="-457200">
              <a:buSzPct val="45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sk-SK" dirty="0" err="1" smtClean="0">
                <a:latin typeface="Times New Roman" panose="02020603050405020304" pitchFamily="18" charset="0"/>
                <a:cs typeface="Times New Roman" panose="02020603050405020304" pitchFamily="18" charset="0"/>
              </a:rPr>
              <a:t>Sharp</a:t>
            </a:r>
            <a:r>
              <a:rPr lang="sk-SK" dirty="0" smtClean="0">
                <a:latin typeface="Times New Roman" panose="02020603050405020304" pitchFamily="18" charset="0"/>
                <a:cs typeface="Times New Roman" panose="02020603050405020304" pitchFamily="18" charset="0"/>
              </a:rPr>
              <a:t>, </a:t>
            </a:r>
            <a:r>
              <a:rPr lang="sk-SK" dirty="0" err="1" smtClean="0">
                <a:latin typeface="Times New Roman" panose="02020603050405020304" pitchFamily="18" charset="0"/>
                <a:cs typeface="Times New Roman" panose="02020603050405020304" pitchFamily="18" charset="0"/>
              </a:rPr>
              <a:t>pleuritic</a:t>
            </a:r>
            <a:r>
              <a:rPr lang="sk-SK" dirty="0" smtClean="0">
                <a:latin typeface="Times New Roman" panose="02020603050405020304" pitchFamily="18" charset="0"/>
                <a:cs typeface="Times New Roman" panose="02020603050405020304" pitchFamily="18" charset="0"/>
              </a:rPr>
              <a:t>, </a:t>
            </a:r>
            <a:r>
              <a:rPr lang="sk-SK" dirty="0" err="1" smtClean="0">
                <a:latin typeface="Times New Roman" panose="02020603050405020304" pitchFamily="18" charset="0"/>
                <a:cs typeface="Times New Roman" panose="02020603050405020304" pitchFamily="18" charset="0"/>
              </a:rPr>
              <a:t>retro-sternal</a:t>
            </a:r>
            <a:r>
              <a:rPr lang="sk-SK" dirty="0" smtClean="0">
                <a:latin typeface="Times New Roman" panose="02020603050405020304" pitchFamily="18" charset="0"/>
                <a:cs typeface="Times New Roman" panose="02020603050405020304" pitchFamily="18" charset="0"/>
              </a:rPr>
              <a:t> or </a:t>
            </a:r>
            <a:r>
              <a:rPr lang="sk-SK" dirty="0" err="1" smtClean="0">
                <a:latin typeface="Times New Roman" panose="02020603050405020304" pitchFamily="18" charset="0"/>
                <a:cs typeface="Times New Roman" panose="02020603050405020304" pitchFamily="18" charset="0"/>
              </a:rPr>
              <a:t>left</a:t>
            </a:r>
            <a:r>
              <a:rPr lang="sk-SK" dirty="0" smtClean="0">
                <a:latin typeface="Times New Roman" panose="02020603050405020304" pitchFamily="18" charset="0"/>
                <a:cs typeface="Times New Roman" panose="02020603050405020304" pitchFamily="18" charset="0"/>
              </a:rPr>
              <a:t> </a:t>
            </a:r>
            <a:r>
              <a:rPr lang="sk-SK" dirty="0" err="1" smtClean="0">
                <a:latin typeface="Times New Roman" panose="02020603050405020304" pitchFamily="18" charset="0"/>
                <a:cs typeface="Times New Roman" panose="02020603050405020304" pitchFamily="18" charset="0"/>
              </a:rPr>
              <a:t>chest</a:t>
            </a:r>
            <a:r>
              <a:rPr lang="sk-SK" dirty="0" smtClean="0">
                <a:latin typeface="Times New Roman" panose="02020603050405020304" pitchFamily="18" charset="0"/>
                <a:cs typeface="Times New Roman" panose="02020603050405020304" pitchFamily="18" charset="0"/>
              </a:rPr>
              <a:t> </a:t>
            </a:r>
            <a:r>
              <a:rPr lang="sk-SK" dirty="0" err="1" smtClean="0">
                <a:latin typeface="Times New Roman" panose="02020603050405020304" pitchFamily="18" charset="0"/>
                <a:cs typeface="Times New Roman" panose="02020603050405020304" pitchFamily="18" charset="0"/>
              </a:rPr>
              <a:t>pain</a:t>
            </a:r>
            <a:r>
              <a:rPr lang="sk-SK" dirty="0" smtClean="0">
                <a:latin typeface="Times New Roman" panose="02020603050405020304" pitchFamily="18" charset="0"/>
                <a:cs typeface="Times New Roman" panose="02020603050405020304" pitchFamily="18" charset="0"/>
              </a:rPr>
              <a:t> </a:t>
            </a:r>
            <a:r>
              <a:rPr lang="sk-SK" dirty="0" err="1" smtClean="0">
                <a:latin typeface="Times New Roman" panose="02020603050405020304" pitchFamily="18" charset="0"/>
                <a:cs typeface="Times New Roman" panose="02020603050405020304" pitchFamily="18" charset="0"/>
              </a:rPr>
              <a:t>that</a:t>
            </a:r>
            <a:r>
              <a:rPr lang="sk-SK" dirty="0" smtClean="0">
                <a:latin typeface="Times New Roman" panose="02020603050405020304" pitchFamily="18" charset="0"/>
                <a:cs typeface="Times New Roman" panose="02020603050405020304" pitchFamily="18" charset="0"/>
              </a:rPr>
              <a:t> </a:t>
            </a:r>
            <a:r>
              <a:rPr lang="sk-SK" dirty="0" err="1" smtClean="0">
                <a:latin typeface="Times New Roman" panose="02020603050405020304" pitchFamily="18" charset="0"/>
                <a:cs typeface="Times New Roman" panose="02020603050405020304" pitchFamily="18" charset="0"/>
              </a:rPr>
              <a:t>can</a:t>
            </a:r>
            <a:r>
              <a:rPr lang="sk-SK" dirty="0" smtClean="0">
                <a:latin typeface="Times New Roman" panose="02020603050405020304" pitchFamily="18" charset="0"/>
                <a:cs typeface="Times New Roman" panose="02020603050405020304" pitchFamily="18" charset="0"/>
              </a:rPr>
              <a:t> </a:t>
            </a:r>
            <a:r>
              <a:rPr lang="sk-SK" dirty="0" err="1" smtClean="0">
                <a:latin typeface="Times New Roman" panose="02020603050405020304" pitchFamily="18" charset="0"/>
                <a:cs typeface="Times New Roman" panose="02020603050405020304" pitchFamily="18" charset="0"/>
              </a:rPr>
              <a:t>radiate</a:t>
            </a:r>
            <a:r>
              <a:rPr lang="sk-SK" dirty="0" smtClean="0">
                <a:latin typeface="Times New Roman" panose="02020603050405020304" pitchFamily="18" charset="0"/>
                <a:cs typeface="Times New Roman" panose="02020603050405020304" pitchFamily="18" charset="0"/>
              </a:rPr>
              <a:t> to </a:t>
            </a:r>
            <a:r>
              <a:rPr lang="sk-SK" dirty="0" err="1" smtClean="0">
                <a:latin typeface="Times New Roman" panose="02020603050405020304" pitchFamily="18" charset="0"/>
                <a:cs typeface="Times New Roman" panose="02020603050405020304" pitchFamily="18" charset="0"/>
              </a:rPr>
              <a:t>the</a:t>
            </a:r>
            <a:r>
              <a:rPr lang="sk-SK" dirty="0" smtClean="0">
                <a:latin typeface="Times New Roman" panose="02020603050405020304" pitchFamily="18" charset="0"/>
                <a:cs typeface="Times New Roman" panose="02020603050405020304" pitchFamily="18" charset="0"/>
              </a:rPr>
              <a:t> </a:t>
            </a:r>
            <a:r>
              <a:rPr lang="sk-SK" dirty="0" err="1" smtClean="0">
                <a:latin typeface="Times New Roman" panose="02020603050405020304" pitchFamily="18" charset="0"/>
                <a:cs typeface="Times New Roman" panose="02020603050405020304" pitchFamily="18" charset="0"/>
              </a:rPr>
              <a:t>trapezious</a:t>
            </a:r>
            <a:r>
              <a:rPr lang="sk-SK" dirty="0" smtClean="0">
                <a:latin typeface="Times New Roman" panose="02020603050405020304" pitchFamily="18" charset="0"/>
                <a:cs typeface="Times New Roman" panose="02020603050405020304" pitchFamily="18" charset="0"/>
              </a:rPr>
              <a:t> </a:t>
            </a:r>
            <a:r>
              <a:rPr lang="sk-SK" dirty="0" err="1" smtClean="0">
                <a:latin typeface="Times New Roman" panose="02020603050405020304" pitchFamily="18" charset="0"/>
                <a:cs typeface="Times New Roman" panose="02020603050405020304" pitchFamily="18" charset="0"/>
              </a:rPr>
              <a:t>ridge</a:t>
            </a:r>
            <a:r>
              <a:rPr lang="sk-SK" dirty="0" smtClean="0">
                <a:latin typeface="Times New Roman" panose="02020603050405020304" pitchFamily="18" charset="0"/>
                <a:cs typeface="Times New Roman" panose="02020603050405020304" pitchFamily="18" charset="0"/>
              </a:rPr>
              <a:t>, </a:t>
            </a:r>
            <a:r>
              <a:rPr lang="sk-SK" dirty="0" err="1" smtClean="0">
                <a:latin typeface="Times New Roman" panose="02020603050405020304" pitchFamily="18" charset="0"/>
                <a:cs typeface="Times New Roman" panose="02020603050405020304" pitchFamily="18" charset="0"/>
              </a:rPr>
              <a:t>does</a:t>
            </a:r>
            <a:r>
              <a:rPr lang="sk-SK" dirty="0" smtClean="0">
                <a:latin typeface="Times New Roman" panose="02020603050405020304" pitchFamily="18" charset="0"/>
                <a:cs typeface="Times New Roman" panose="02020603050405020304" pitchFamily="18" charset="0"/>
              </a:rPr>
              <a:t> </a:t>
            </a:r>
            <a:r>
              <a:rPr lang="sk-SK" dirty="0" err="1" smtClean="0">
                <a:latin typeface="Times New Roman" panose="02020603050405020304" pitchFamily="18" charset="0"/>
                <a:cs typeface="Times New Roman" panose="02020603050405020304" pitchFamily="18" charset="0"/>
              </a:rPr>
              <a:t>not</a:t>
            </a:r>
            <a:r>
              <a:rPr lang="sk-SK" dirty="0" smtClean="0">
                <a:latin typeface="Times New Roman" panose="02020603050405020304" pitchFamily="18" charset="0"/>
                <a:cs typeface="Times New Roman" panose="02020603050405020304" pitchFamily="18" charset="0"/>
              </a:rPr>
              <a:t> change </a:t>
            </a:r>
            <a:r>
              <a:rPr lang="sk-SK" dirty="0" err="1" smtClean="0">
                <a:latin typeface="Times New Roman" panose="02020603050405020304" pitchFamily="18" charset="0"/>
                <a:cs typeface="Times New Roman" panose="02020603050405020304" pitchFamily="18" charset="0"/>
              </a:rPr>
              <a:t>with</a:t>
            </a:r>
            <a:r>
              <a:rPr lang="sk-SK" dirty="0" smtClean="0">
                <a:latin typeface="Times New Roman" panose="02020603050405020304" pitchFamily="18" charset="0"/>
                <a:cs typeface="Times New Roman" panose="02020603050405020304" pitchFamily="18" charset="0"/>
              </a:rPr>
              <a:t> </a:t>
            </a:r>
            <a:r>
              <a:rPr lang="sk-SK" dirty="0" err="1" smtClean="0">
                <a:latin typeface="Times New Roman" panose="02020603050405020304" pitchFamily="18" charset="0"/>
                <a:cs typeface="Times New Roman" panose="02020603050405020304" pitchFamily="18" charset="0"/>
              </a:rPr>
              <a:t>exertion</a:t>
            </a:r>
            <a:r>
              <a:rPr lang="sk-SK" dirty="0" smtClean="0">
                <a:latin typeface="Times New Roman" panose="02020603050405020304" pitchFamily="18" charset="0"/>
                <a:cs typeface="Times New Roman" panose="02020603050405020304" pitchFamily="18" charset="0"/>
              </a:rPr>
              <a:t> and </a:t>
            </a:r>
            <a:r>
              <a:rPr lang="sk-SK" dirty="0" err="1" smtClean="0">
                <a:latin typeface="Times New Roman" panose="02020603050405020304" pitchFamily="18" charset="0"/>
                <a:cs typeface="Times New Roman" panose="02020603050405020304" pitchFamily="18" charset="0"/>
              </a:rPr>
              <a:t>worsens</a:t>
            </a:r>
            <a:r>
              <a:rPr lang="sk-SK" dirty="0" smtClean="0">
                <a:latin typeface="Times New Roman" panose="02020603050405020304" pitchFamily="18" charset="0"/>
                <a:cs typeface="Times New Roman" panose="02020603050405020304" pitchFamily="18" charset="0"/>
              </a:rPr>
              <a:t> </a:t>
            </a:r>
            <a:r>
              <a:rPr lang="sk-SK" dirty="0" err="1" smtClean="0">
                <a:latin typeface="Times New Roman" panose="02020603050405020304" pitchFamily="18" charset="0"/>
                <a:cs typeface="Times New Roman" panose="02020603050405020304" pitchFamily="18" charset="0"/>
              </a:rPr>
              <a:t>when</a:t>
            </a:r>
            <a:r>
              <a:rPr lang="sk-SK" dirty="0" smtClean="0">
                <a:latin typeface="Times New Roman" panose="02020603050405020304" pitchFamily="18" charset="0"/>
                <a:cs typeface="Times New Roman" panose="02020603050405020304" pitchFamily="18" charset="0"/>
              </a:rPr>
              <a:t> </a:t>
            </a:r>
            <a:r>
              <a:rPr lang="sk-SK" dirty="0" err="1" smtClean="0">
                <a:latin typeface="Times New Roman" panose="02020603050405020304" pitchFamily="18" charset="0"/>
                <a:cs typeface="Times New Roman" panose="02020603050405020304" pitchFamily="18" charset="0"/>
              </a:rPr>
              <a:t>breathing</a:t>
            </a:r>
            <a:r>
              <a:rPr lang="sk-SK" dirty="0" smtClean="0">
                <a:latin typeface="Times New Roman" panose="02020603050405020304" pitchFamily="18" charset="0"/>
                <a:cs typeface="Times New Roman" panose="02020603050405020304" pitchFamily="18" charset="0"/>
              </a:rPr>
              <a:t> in or </a:t>
            </a:r>
            <a:r>
              <a:rPr lang="sk-SK" dirty="0" err="1" smtClean="0">
                <a:latin typeface="Times New Roman" panose="02020603050405020304" pitchFamily="18" charset="0"/>
                <a:cs typeface="Times New Roman" panose="02020603050405020304" pitchFamily="18" charset="0"/>
              </a:rPr>
              <a:t>lying</a:t>
            </a:r>
            <a:r>
              <a:rPr lang="sk-SK" dirty="0" smtClean="0">
                <a:latin typeface="Times New Roman" panose="02020603050405020304" pitchFamily="18" charset="0"/>
                <a:cs typeface="Times New Roman" panose="02020603050405020304" pitchFamily="18" charset="0"/>
              </a:rPr>
              <a:t> on </a:t>
            </a:r>
            <a:r>
              <a:rPr lang="sk-SK" dirty="0" err="1" smtClean="0">
                <a:latin typeface="Times New Roman" panose="02020603050405020304" pitchFamily="18" charset="0"/>
                <a:cs typeface="Times New Roman" panose="02020603050405020304" pitchFamily="18" charset="0"/>
              </a:rPr>
              <a:t>back</a:t>
            </a:r>
            <a:endParaRPr lang="sk-SK" dirty="0" smtClean="0">
              <a:latin typeface="Times New Roman" panose="02020603050405020304" pitchFamily="18" charset="0"/>
              <a:cs typeface="Times New Roman" panose="02020603050405020304" pitchFamily="18" charset="0"/>
            </a:endParaRPr>
          </a:p>
          <a:p>
            <a:pPr marL="863600" lvl="1" indent="-323850">
              <a:buSzPct val="75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sk-SK" sz="2800" dirty="0" err="1" smtClean="0">
                <a:latin typeface="Times New Roman" panose="02020603050405020304" pitchFamily="18" charset="0"/>
                <a:cs typeface="Times New Roman" panose="02020603050405020304" pitchFamily="18" charset="0"/>
              </a:rPr>
              <a:t>Pain</a:t>
            </a:r>
            <a:r>
              <a:rPr lang="sk-SK" sz="2800" dirty="0" smtClean="0">
                <a:latin typeface="Times New Roman" panose="02020603050405020304" pitchFamily="18" charset="0"/>
                <a:cs typeface="Times New Roman" panose="02020603050405020304" pitchFamily="18" charset="0"/>
              </a:rPr>
              <a:t> </a:t>
            </a:r>
            <a:r>
              <a:rPr lang="sk-SK" sz="2800" dirty="0" err="1" smtClean="0">
                <a:latin typeface="Times New Roman" panose="02020603050405020304" pitchFamily="18" charset="0"/>
                <a:cs typeface="Times New Roman" panose="02020603050405020304" pitchFamily="18" charset="0"/>
              </a:rPr>
              <a:t>comes</a:t>
            </a:r>
            <a:r>
              <a:rPr lang="sk-SK" sz="2800" dirty="0" smtClean="0">
                <a:latin typeface="Times New Roman" panose="02020603050405020304" pitchFamily="18" charset="0"/>
                <a:cs typeface="Times New Roman" panose="02020603050405020304" pitchFamily="18" charset="0"/>
              </a:rPr>
              <a:t> </a:t>
            </a:r>
            <a:r>
              <a:rPr lang="sk-SK" sz="2800" dirty="0" err="1" smtClean="0">
                <a:latin typeface="Times New Roman" panose="02020603050405020304" pitchFamily="18" charset="0"/>
                <a:cs typeface="Times New Roman" panose="02020603050405020304" pitchFamily="18" charset="0"/>
              </a:rPr>
              <a:t>suddenly</a:t>
            </a:r>
            <a:r>
              <a:rPr lang="sk-SK" sz="2800" dirty="0" smtClean="0">
                <a:latin typeface="Times New Roman" panose="02020603050405020304" pitchFamily="18" charset="0"/>
                <a:cs typeface="Times New Roman" panose="02020603050405020304" pitchFamily="18" charset="0"/>
              </a:rPr>
              <a:t> and </a:t>
            </a:r>
            <a:r>
              <a:rPr lang="sk-SK" sz="2800" dirty="0" err="1" smtClean="0">
                <a:latin typeface="Times New Roman" panose="02020603050405020304" pitchFamily="18" charset="0"/>
                <a:cs typeface="Times New Roman" panose="02020603050405020304" pitchFamily="18" charset="0"/>
              </a:rPr>
              <a:t>can</a:t>
            </a:r>
            <a:r>
              <a:rPr lang="sk-SK" sz="2800" dirty="0" smtClean="0">
                <a:latin typeface="Times New Roman" panose="02020603050405020304" pitchFamily="18" charset="0"/>
                <a:cs typeface="Times New Roman" panose="02020603050405020304" pitchFamily="18" charset="0"/>
              </a:rPr>
              <a:t> </a:t>
            </a:r>
            <a:r>
              <a:rPr lang="sk-SK" sz="2800" dirty="0" err="1" smtClean="0">
                <a:latin typeface="Times New Roman" panose="02020603050405020304" pitchFamily="18" charset="0"/>
                <a:cs typeface="Times New Roman" panose="02020603050405020304" pitchFamily="18" charset="0"/>
              </a:rPr>
              <a:t>last</a:t>
            </a:r>
            <a:r>
              <a:rPr lang="sk-SK" sz="2800" dirty="0" smtClean="0">
                <a:latin typeface="Times New Roman" panose="02020603050405020304" pitchFamily="18" charset="0"/>
                <a:cs typeface="Times New Roman" panose="02020603050405020304" pitchFamily="18" charset="0"/>
              </a:rPr>
              <a:t> </a:t>
            </a:r>
            <a:r>
              <a:rPr lang="sk-SK" sz="2800" dirty="0" err="1" smtClean="0">
                <a:latin typeface="Times New Roman" panose="02020603050405020304" pitchFamily="18" charset="0"/>
                <a:cs typeface="Times New Roman" panose="02020603050405020304" pitchFamily="18" charset="0"/>
              </a:rPr>
              <a:t>for</a:t>
            </a:r>
            <a:r>
              <a:rPr lang="sk-SK" sz="2800" dirty="0" smtClean="0">
                <a:latin typeface="Times New Roman" panose="02020603050405020304" pitchFamily="18" charset="0"/>
                <a:cs typeface="Times New Roman" panose="02020603050405020304" pitchFamily="18" charset="0"/>
              </a:rPr>
              <a:t> </a:t>
            </a:r>
            <a:r>
              <a:rPr lang="sk-SK" sz="2800" dirty="0" err="1" smtClean="0">
                <a:latin typeface="Times New Roman" panose="02020603050405020304" pitchFamily="18" charset="0"/>
                <a:cs typeface="Times New Roman" panose="02020603050405020304" pitchFamily="18" charset="0"/>
              </a:rPr>
              <a:t>hours</a:t>
            </a:r>
            <a:r>
              <a:rPr lang="sk-SK" sz="2800" dirty="0" smtClean="0">
                <a:latin typeface="Times New Roman" panose="02020603050405020304" pitchFamily="18" charset="0"/>
                <a:cs typeface="Times New Roman" panose="02020603050405020304" pitchFamily="18" charset="0"/>
              </a:rPr>
              <a:t> to </a:t>
            </a:r>
            <a:r>
              <a:rPr lang="sk-SK" sz="2800" dirty="0" err="1" smtClean="0">
                <a:latin typeface="Times New Roman" panose="02020603050405020304" pitchFamily="18" charset="0"/>
                <a:cs typeface="Times New Roman" panose="02020603050405020304" pitchFamily="18" charset="0"/>
              </a:rPr>
              <a:t>days</a:t>
            </a:r>
            <a:endParaRPr lang="sk-SK" sz="2800" dirty="0" smtClean="0">
              <a:latin typeface="Times New Roman" panose="02020603050405020304" pitchFamily="18" charset="0"/>
              <a:cs typeface="Times New Roman" panose="02020603050405020304" pitchFamily="18" charset="0"/>
            </a:endParaRPr>
          </a:p>
          <a:p>
            <a:endParaRPr lang="sk-SK" dirty="0"/>
          </a:p>
        </p:txBody>
      </p:sp>
      <p:sp>
        <p:nvSpPr>
          <p:cNvPr id="4" name="TextBox 3"/>
          <p:cNvSpPr txBox="1"/>
          <p:nvPr/>
        </p:nvSpPr>
        <p:spPr>
          <a:xfrm>
            <a:off x="0" y="1167468"/>
            <a:ext cx="12415234" cy="523220"/>
          </a:xfrm>
          <a:prstGeom prst="rect">
            <a:avLst/>
          </a:prstGeom>
          <a:solidFill>
            <a:srgbClr val="00B050">
              <a:alpha val="85000"/>
            </a:srgbClr>
          </a:solidFill>
        </p:spPr>
        <p:txBody>
          <a:bodyPr wrap="square" rtlCol="0">
            <a:spAutoFit/>
          </a:bodyPr>
          <a:lstStyle/>
          <a:p>
            <a:r>
              <a:rPr lang="sk-SK" sz="2800" dirty="0" smtClean="0">
                <a:solidFill>
                  <a:schemeClr val="bg1"/>
                </a:solidFill>
              </a:rPr>
              <a:t>           </a:t>
            </a:r>
            <a:r>
              <a:rPr lang="sk-SK" sz="2800" dirty="0" err="1" smtClean="0">
                <a:solidFill>
                  <a:schemeClr val="bg1"/>
                </a:solidFill>
              </a:rPr>
              <a:t>Symptoms</a:t>
            </a:r>
            <a:endParaRPr lang="sk-SK" sz="1100" dirty="0">
              <a:solidFill>
                <a:schemeClr val="bg1"/>
              </a:solidFill>
            </a:endParaRPr>
          </a:p>
        </p:txBody>
      </p:sp>
      <p:sp>
        <p:nvSpPr>
          <p:cNvPr id="7" name="Title 1"/>
          <p:cNvSpPr>
            <a:spLocks noGrp="1"/>
          </p:cNvSpPr>
          <p:nvPr>
            <p:ph type="title"/>
          </p:nvPr>
        </p:nvSpPr>
        <p:spPr>
          <a:xfrm>
            <a:off x="838200" y="177556"/>
            <a:ext cx="10515600" cy="1325563"/>
          </a:xfrm>
        </p:spPr>
        <p:txBody>
          <a:bodyPr/>
          <a:lstStyle/>
          <a:p>
            <a:r>
              <a:rPr lang="sk-SK" dirty="0" err="1" smtClean="0"/>
              <a:t>Pericarditis</a:t>
            </a:r>
            <a:endParaRPr lang="sk-SK" dirty="0"/>
          </a:p>
        </p:txBody>
      </p:sp>
    </p:spTree>
    <p:extLst>
      <p:ext uri="{BB962C8B-B14F-4D97-AF65-F5344CB8AC3E}">
        <p14:creationId xmlns:p14="http://schemas.microsoft.com/office/powerpoint/2010/main" xmlns="" val="1979210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65150" indent="-457200">
              <a:buSzPct val="45000"/>
              <a:buFont typeface="Calibri" panose="020F0502020204030204" pitchFamily="34" charset="0"/>
              <a:buChar char="‒"/>
              <a:tabLst>
                <a:tab pos="723900" algn="l"/>
                <a:tab pos="1447800" algn="l"/>
                <a:tab pos="2171700" algn="l"/>
                <a:tab pos="2895600" algn="l"/>
                <a:tab pos="3619500" algn="l"/>
                <a:tab pos="4343400" algn="l"/>
              </a:tabLst>
            </a:pPr>
            <a:r>
              <a:rPr lang="sk-SK" dirty="0" err="1" smtClean="0">
                <a:latin typeface="Times New Roman" panose="02020603050405020304" pitchFamily="18" charset="0"/>
                <a:cs typeface="Times New Roman" panose="02020603050405020304" pitchFamily="18" charset="0"/>
              </a:rPr>
              <a:t>Cardiac</a:t>
            </a:r>
            <a:r>
              <a:rPr lang="sk-SK" dirty="0" smtClean="0">
                <a:latin typeface="Times New Roman" panose="02020603050405020304" pitchFamily="18" charset="0"/>
                <a:cs typeface="Times New Roman" panose="02020603050405020304" pitchFamily="18" charset="0"/>
              </a:rPr>
              <a:t> </a:t>
            </a:r>
            <a:r>
              <a:rPr lang="sk-SK" dirty="0" err="1" smtClean="0">
                <a:latin typeface="Times New Roman" panose="02020603050405020304" pitchFamily="18" charset="0"/>
                <a:cs typeface="Times New Roman" panose="02020603050405020304" pitchFamily="18" charset="0"/>
              </a:rPr>
              <a:t>markers</a:t>
            </a:r>
            <a:r>
              <a:rPr lang="sk-SK" dirty="0" smtClean="0">
                <a:latin typeface="Times New Roman" panose="02020603050405020304" pitchFamily="18" charset="0"/>
                <a:cs typeface="Times New Roman" panose="02020603050405020304" pitchFamily="18" charset="0"/>
              </a:rPr>
              <a:t> (</a:t>
            </a:r>
            <a:r>
              <a:rPr lang="sk-SK" dirty="0" err="1" smtClean="0">
                <a:latin typeface="Times New Roman" panose="02020603050405020304" pitchFamily="18" charset="0"/>
                <a:cs typeface="Times New Roman" panose="02020603050405020304" pitchFamily="18" charset="0"/>
              </a:rPr>
              <a:t>e.g</a:t>
            </a:r>
            <a:r>
              <a:rPr lang="sk-SK" dirty="0" smtClean="0">
                <a:latin typeface="Times New Roman" panose="02020603050405020304" pitchFamily="18" charset="0"/>
                <a:cs typeface="Times New Roman" panose="02020603050405020304" pitchFamily="18" charset="0"/>
              </a:rPr>
              <a:t>., </a:t>
            </a:r>
            <a:r>
              <a:rPr lang="sk-SK" dirty="0" err="1" smtClean="0">
                <a:latin typeface="Times New Roman" panose="02020603050405020304" pitchFamily="18" charset="0"/>
                <a:cs typeface="Times New Roman" panose="02020603050405020304" pitchFamily="18" charset="0"/>
              </a:rPr>
              <a:t>myoglobin</a:t>
            </a:r>
            <a:r>
              <a:rPr lang="sk-SK" dirty="0" smtClean="0">
                <a:latin typeface="Times New Roman" panose="02020603050405020304" pitchFamily="18" charset="0"/>
                <a:cs typeface="Times New Roman" panose="02020603050405020304" pitchFamily="18" charset="0"/>
              </a:rPr>
              <a:t>)</a:t>
            </a:r>
          </a:p>
          <a:p>
            <a:pPr marL="565150" indent="-457200">
              <a:buSzPct val="45000"/>
              <a:buFont typeface="Calibri" panose="020F0502020204030204" pitchFamily="34" charset="0"/>
              <a:buChar char="‒"/>
              <a:tabLst>
                <a:tab pos="723900" algn="l"/>
                <a:tab pos="1447800" algn="l"/>
                <a:tab pos="2171700" algn="l"/>
                <a:tab pos="2895600" algn="l"/>
                <a:tab pos="3619500" algn="l"/>
                <a:tab pos="4343400" algn="l"/>
              </a:tabLst>
            </a:pPr>
            <a:r>
              <a:rPr lang="sk-SK" dirty="0" smtClean="0">
                <a:latin typeface="Times New Roman" panose="02020603050405020304" pitchFamily="18" charset="0"/>
                <a:cs typeface="Times New Roman" panose="02020603050405020304" pitchFamily="18" charset="0"/>
              </a:rPr>
              <a:t>EKG</a:t>
            </a:r>
          </a:p>
          <a:p>
            <a:pPr marL="565150" indent="-457200">
              <a:buSzPct val="45000"/>
              <a:buFont typeface="Calibri" panose="020F0502020204030204" pitchFamily="34" charset="0"/>
              <a:buChar char="‒"/>
              <a:tabLst>
                <a:tab pos="723900" algn="l"/>
                <a:tab pos="1447800" algn="l"/>
                <a:tab pos="2171700" algn="l"/>
                <a:tab pos="2895600" algn="l"/>
                <a:tab pos="3619500" algn="l"/>
                <a:tab pos="4343400" algn="l"/>
              </a:tabLst>
            </a:pPr>
            <a:r>
              <a:rPr lang="sk-SK" dirty="0" err="1" smtClean="0">
                <a:latin typeface="Times New Roman" panose="02020603050405020304" pitchFamily="18" charset="0"/>
                <a:cs typeface="Times New Roman" panose="02020603050405020304" pitchFamily="18" charset="0"/>
              </a:rPr>
              <a:t>Clinical</a:t>
            </a:r>
            <a:r>
              <a:rPr lang="sk-SK" dirty="0" smtClean="0">
                <a:latin typeface="Times New Roman" panose="02020603050405020304" pitchFamily="18" charset="0"/>
                <a:cs typeface="Times New Roman" panose="02020603050405020304" pitchFamily="18" charset="0"/>
              </a:rPr>
              <a:t> </a:t>
            </a:r>
            <a:r>
              <a:rPr lang="sk-SK" dirty="0" err="1" smtClean="0">
                <a:latin typeface="Times New Roman" panose="02020603050405020304" pitchFamily="18" charset="0"/>
                <a:cs typeface="Times New Roman" panose="02020603050405020304" pitchFamily="18" charset="0"/>
              </a:rPr>
              <a:t>diagnosis</a:t>
            </a:r>
            <a:r>
              <a:rPr lang="sk-SK" dirty="0" smtClean="0">
                <a:latin typeface="Times New Roman" panose="02020603050405020304" pitchFamily="18" charset="0"/>
                <a:cs typeface="Times New Roman" panose="02020603050405020304" pitchFamily="18" charset="0"/>
              </a:rPr>
              <a:t> –</a:t>
            </a:r>
            <a:r>
              <a:rPr lang="sk-SK" dirty="0" err="1" smtClean="0">
                <a:latin typeface="Times New Roman" panose="02020603050405020304" pitchFamily="18" charset="0"/>
                <a:cs typeface="Times New Roman" panose="02020603050405020304" pitchFamily="18" charset="0"/>
              </a:rPr>
              <a:t>cause</a:t>
            </a:r>
            <a:r>
              <a:rPr lang="sk-SK" dirty="0" smtClean="0">
                <a:latin typeface="Times New Roman" panose="02020603050405020304" pitchFamily="18" charset="0"/>
                <a:cs typeface="Times New Roman" panose="02020603050405020304" pitchFamily="18" charset="0"/>
              </a:rPr>
              <a:t> </a:t>
            </a:r>
            <a:r>
              <a:rPr lang="sk-SK" dirty="0" err="1" smtClean="0">
                <a:latin typeface="Times New Roman" panose="02020603050405020304" pitchFamily="18" charset="0"/>
                <a:cs typeface="Times New Roman" panose="02020603050405020304" pitchFamily="18" charset="0"/>
              </a:rPr>
              <a:t>unknown</a:t>
            </a:r>
            <a:endParaRPr lang="sk-SK" dirty="0" smtClean="0">
              <a:latin typeface="Times New Roman" panose="02020603050405020304" pitchFamily="18" charset="0"/>
              <a:cs typeface="Times New Roman" panose="02020603050405020304" pitchFamily="18" charset="0"/>
            </a:endParaRPr>
          </a:p>
          <a:p>
            <a:endParaRPr lang="sk-SK"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89331" y="1825625"/>
            <a:ext cx="4425950" cy="4792663"/>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5" name="TextBox 4"/>
          <p:cNvSpPr txBox="1"/>
          <p:nvPr/>
        </p:nvSpPr>
        <p:spPr>
          <a:xfrm>
            <a:off x="0" y="1167468"/>
            <a:ext cx="12415234" cy="523220"/>
          </a:xfrm>
          <a:prstGeom prst="rect">
            <a:avLst/>
          </a:prstGeom>
          <a:solidFill>
            <a:srgbClr val="00B050">
              <a:alpha val="85000"/>
            </a:srgbClr>
          </a:solidFill>
        </p:spPr>
        <p:txBody>
          <a:bodyPr wrap="square" rtlCol="0">
            <a:spAutoFit/>
          </a:bodyPr>
          <a:lstStyle/>
          <a:p>
            <a:r>
              <a:rPr lang="sk-SK" sz="2800" dirty="0" smtClean="0">
                <a:solidFill>
                  <a:schemeClr val="bg1"/>
                </a:solidFill>
              </a:rPr>
              <a:t>           </a:t>
            </a:r>
            <a:r>
              <a:rPr lang="sk-SK" sz="2800" dirty="0" err="1" smtClean="0">
                <a:solidFill>
                  <a:schemeClr val="bg1"/>
                </a:solidFill>
              </a:rPr>
              <a:t>Diagnosis</a:t>
            </a:r>
            <a:endParaRPr lang="sk-SK" sz="1100" dirty="0">
              <a:solidFill>
                <a:schemeClr val="bg1"/>
              </a:solidFill>
            </a:endParaRPr>
          </a:p>
        </p:txBody>
      </p:sp>
      <p:sp>
        <p:nvSpPr>
          <p:cNvPr id="7" name="Title 1"/>
          <p:cNvSpPr>
            <a:spLocks noGrp="1"/>
          </p:cNvSpPr>
          <p:nvPr>
            <p:ph type="title"/>
          </p:nvPr>
        </p:nvSpPr>
        <p:spPr>
          <a:xfrm>
            <a:off x="838200" y="212725"/>
            <a:ext cx="10515600" cy="1325563"/>
          </a:xfrm>
        </p:spPr>
        <p:txBody>
          <a:bodyPr/>
          <a:lstStyle/>
          <a:p>
            <a:r>
              <a:rPr lang="sk-SK" dirty="0" err="1" smtClean="0"/>
              <a:t>Pericarditis</a:t>
            </a:r>
            <a:endParaRPr lang="sk-SK" dirty="0"/>
          </a:p>
        </p:txBody>
      </p:sp>
    </p:spTree>
    <p:extLst>
      <p:ext uri="{BB962C8B-B14F-4D97-AF65-F5344CB8AC3E}">
        <p14:creationId xmlns:p14="http://schemas.microsoft.com/office/powerpoint/2010/main" xmlns="" val="20486540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65150" indent="-457200">
              <a:buSzPct val="45000"/>
              <a:buFont typeface="Calibri" panose="020F050202020403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sk-SK" dirty="0" err="1" smtClean="0">
                <a:latin typeface="Times New Roman" panose="02020603050405020304" pitchFamily="18" charset="0"/>
                <a:cs typeface="Times New Roman" panose="02020603050405020304" pitchFamily="18" charset="0"/>
              </a:rPr>
              <a:t>Aspirin</a:t>
            </a:r>
            <a:endParaRPr lang="sk-SK" dirty="0" smtClean="0">
              <a:latin typeface="Times New Roman" panose="02020603050405020304" pitchFamily="18" charset="0"/>
              <a:cs typeface="Times New Roman" panose="02020603050405020304" pitchFamily="18" charset="0"/>
            </a:endParaRPr>
          </a:p>
          <a:p>
            <a:pPr marL="565150" indent="-457200">
              <a:buSzPct val="45000"/>
              <a:buFont typeface="Calibri" panose="020F050202020403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sk-SK" dirty="0" err="1" smtClean="0">
                <a:latin typeface="Times New Roman" panose="02020603050405020304" pitchFamily="18" charset="0"/>
                <a:cs typeface="Times New Roman" panose="02020603050405020304" pitchFamily="18" charset="0"/>
              </a:rPr>
              <a:t>Non-steroidal</a:t>
            </a:r>
            <a:r>
              <a:rPr lang="sk-SK" dirty="0" smtClean="0">
                <a:latin typeface="Times New Roman" panose="02020603050405020304" pitchFamily="18" charset="0"/>
                <a:cs typeface="Times New Roman" panose="02020603050405020304" pitchFamily="18" charset="0"/>
              </a:rPr>
              <a:t> </a:t>
            </a:r>
            <a:r>
              <a:rPr lang="sk-SK" dirty="0" err="1" smtClean="0">
                <a:latin typeface="Times New Roman" panose="02020603050405020304" pitchFamily="18" charset="0"/>
                <a:cs typeface="Times New Roman" panose="02020603050405020304" pitchFamily="18" charset="0"/>
              </a:rPr>
              <a:t>anti-inflammatory</a:t>
            </a:r>
            <a:r>
              <a:rPr lang="sk-SK" dirty="0" smtClean="0">
                <a:latin typeface="Times New Roman" panose="02020603050405020304" pitchFamily="18" charset="0"/>
                <a:cs typeface="Times New Roman" panose="02020603050405020304" pitchFamily="18" charset="0"/>
              </a:rPr>
              <a:t> </a:t>
            </a:r>
            <a:r>
              <a:rPr lang="sk-SK" dirty="0" err="1" smtClean="0">
                <a:latin typeface="Times New Roman" panose="02020603050405020304" pitchFamily="18" charset="0"/>
                <a:cs typeface="Times New Roman" panose="02020603050405020304" pitchFamily="18" charset="0"/>
              </a:rPr>
              <a:t>drugs</a:t>
            </a:r>
            <a:r>
              <a:rPr lang="sk-SK" dirty="0" smtClean="0">
                <a:latin typeface="Times New Roman" panose="02020603050405020304" pitchFamily="18" charset="0"/>
                <a:cs typeface="Times New Roman" panose="02020603050405020304" pitchFamily="18" charset="0"/>
              </a:rPr>
              <a:t> (</a:t>
            </a:r>
            <a:r>
              <a:rPr lang="sk-SK" dirty="0" err="1" smtClean="0">
                <a:latin typeface="Times New Roman" panose="02020603050405020304" pitchFamily="18" charset="0"/>
                <a:cs typeface="Times New Roman" panose="02020603050405020304" pitchFamily="18" charset="0"/>
              </a:rPr>
              <a:t>e.g</a:t>
            </a:r>
            <a:r>
              <a:rPr lang="sk-SK" dirty="0" smtClean="0">
                <a:latin typeface="Times New Roman" panose="02020603050405020304" pitchFamily="18" charset="0"/>
                <a:cs typeface="Times New Roman" panose="02020603050405020304" pitchFamily="18" charset="0"/>
              </a:rPr>
              <a:t>., </a:t>
            </a:r>
            <a:r>
              <a:rPr lang="sk-SK" dirty="0" err="1" smtClean="0">
                <a:latin typeface="Times New Roman" panose="02020603050405020304" pitchFamily="18" charset="0"/>
                <a:cs typeface="Times New Roman" panose="02020603050405020304" pitchFamily="18" charset="0"/>
              </a:rPr>
              <a:t>ibuprofen</a:t>
            </a:r>
            <a:r>
              <a:rPr lang="sk-SK" dirty="0" smtClean="0">
                <a:latin typeface="Times New Roman" panose="02020603050405020304" pitchFamily="18" charset="0"/>
                <a:cs typeface="Times New Roman" panose="02020603050405020304" pitchFamily="18" charset="0"/>
              </a:rPr>
              <a:t>)</a:t>
            </a:r>
          </a:p>
          <a:p>
            <a:pPr marL="565150" indent="-457200">
              <a:buSzPct val="45000"/>
              <a:buFont typeface="Calibri" panose="020F050202020403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sk-SK" dirty="0" err="1" smtClean="0">
                <a:latin typeface="Times New Roman" panose="02020603050405020304" pitchFamily="18" charset="0"/>
                <a:cs typeface="Times New Roman" panose="02020603050405020304" pitchFamily="18" charset="0"/>
              </a:rPr>
              <a:t>Colchicine</a:t>
            </a:r>
            <a:endParaRPr lang="sk-SK" dirty="0" smtClean="0">
              <a:latin typeface="Times New Roman" panose="02020603050405020304" pitchFamily="18" charset="0"/>
              <a:cs typeface="Times New Roman" panose="02020603050405020304" pitchFamily="18" charset="0"/>
            </a:endParaRPr>
          </a:p>
          <a:p>
            <a:pPr marL="565150" indent="-457200">
              <a:buSzPct val="45000"/>
              <a:buFont typeface="Calibri" panose="020F050202020403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sk-SK" dirty="0" err="1" smtClean="0">
                <a:latin typeface="Times New Roman" panose="02020603050405020304" pitchFamily="18" charset="0"/>
                <a:cs typeface="Times New Roman" panose="02020603050405020304" pitchFamily="18" charset="0"/>
              </a:rPr>
              <a:t>Antibiotics</a:t>
            </a:r>
            <a:endParaRPr lang="sk-SK" dirty="0" smtClean="0">
              <a:latin typeface="Times New Roman" panose="02020603050405020304" pitchFamily="18" charset="0"/>
              <a:cs typeface="Times New Roman" panose="02020603050405020304" pitchFamily="18" charset="0"/>
            </a:endParaRPr>
          </a:p>
          <a:p>
            <a:pPr marL="565150" indent="-457200">
              <a:buSzPct val="45000"/>
              <a:buFont typeface="Calibri" panose="020F050202020403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sk-SK" dirty="0" err="1" smtClean="0">
                <a:latin typeface="Times New Roman" panose="02020603050405020304" pitchFamily="18" charset="0"/>
                <a:cs typeface="Times New Roman" panose="02020603050405020304" pitchFamily="18" charset="0"/>
              </a:rPr>
              <a:t>Steroids</a:t>
            </a:r>
            <a:r>
              <a:rPr lang="sk-SK" dirty="0" smtClean="0">
                <a:latin typeface="Times New Roman" panose="02020603050405020304" pitchFamily="18" charset="0"/>
                <a:cs typeface="Times New Roman" panose="02020603050405020304" pitchFamily="18" charset="0"/>
              </a:rPr>
              <a:t> (</a:t>
            </a:r>
            <a:r>
              <a:rPr lang="sk-SK" dirty="0" err="1" smtClean="0">
                <a:latin typeface="Times New Roman" panose="02020603050405020304" pitchFamily="18" charset="0"/>
                <a:cs typeface="Times New Roman" panose="02020603050405020304" pitchFamily="18" charset="0"/>
              </a:rPr>
              <a:t>not</a:t>
            </a:r>
            <a:r>
              <a:rPr lang="sk-SK" dirty="0" smtClean="0">
                <a:latin typeface="Times New Roman" panose="02020603050405020304" pitchFamily="18" charset="0"/>
                <a:cs typeface="Times New Roman" panose="02020603050405020304" pitchFamily="18" charset="0"/>
              </a:rPr>
              <a:t> </a:t>
            </a:r>
            <a:r>
              <a:rPr lang="sk-SK" dirty="0" err="1" smtClean="0">
                <a:latin typeface="Times New Roman" panose="02020603050405020304" pitchFamily="18" charset="0"/>
                <a:cs typeface="Times New Roman" panose="02020603050405020304" pitchFamily="18" charset="0"/>
              </a:rPr>
              <a:t>recommended</a:t>
            </a:r>
            <a:r>
              <a:rPr lang="sk-SK" dirty="0" smtClean="0">
                <a:latin typeface="Times New Roman" panose="02020603050405020304" pitchFamily="18" charset="0"/>
                <a:cs typeface="Times New Roman" panose="02020603050405020304" pitchFamily="18" charset="0"/>
              </a:rPr>
              <a:t>)</a:t>
            </a:r>
          </a:p>
          <a:p>
            <a:pPr marL="565150" indent="-457200">
              <a:buSzPct val="45000"/>
              <a:buFont typeface="Calibri" panose="020F050202020403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sk-SK" dirty="0" err="1" smtClean="0">
                <a:latin typeface="Times New Roman" panose="02020603050405020304" pitchFamily="18" charset="0"/>
                <a:cs typeface="Times New Roman" panose="02020603050405020304" pitchFamily="18" charset="0"/>
              </a:rPr>
              <a:t>Surgery</a:t>
            </a:r>
            <a:endParaRPr lang="sk-SK" dirty="0" smtClean="0">
              <a:latin typeface="Times New Roman" panose="02020603050405020304" pitchFamily="18" charset="0"/>
              <a:cs typeface="Times New Roman" panose="02020603050405020304" pitchFamily="18" charset="0"/>
            </a:endParaRPr>
          </a:p>
          <a:p>
            <a:endParaRPr lang="sk-SK" dirty="0"/>
          </a:p>
        </p:txBody>
      </p:sp>
      <p:sp>
        <p:nvSpPr>
          <p:cNvPr id="4" name="TextBox 3"/>
          <p:cNvSpPr txBox="1"/>
          <p:nvPr/>
        </p:nvSpPr>
        <p:spPr>
          <a:xfrm>
            <a:off x="0" y="1167468"/>
            <a:ext cx="12415234" cy="523220"/>
          </a:xfrm>
          <a:prstGeom prst="rect">
            <a:avLst/>
          </a:prstGeom>
          <a:solidFill>
            <a:srgbClr val="00B050">
              <a:alpha val="85000"/>
            </a:srgbClr>
          </a:solidFill>
        </p:spPr>
        <p:txBody>
          <a:bodyPr wrap="square" rtlCol="0">
            <a:spAutoFit/>
          </a:bodyPr>
          <a:lstStyle/>
          <a:p>
            <a:r>
              <a:rPr lang="sk-SK" sz="2800" dirty="0" smtClean="0">
                <a:solidFill>
                  <a:schemeClr val="bg1"/>
                </a:solidFill>
              </a:rPr>
              <a:t>           </a:t>
            </a:r>
            <a:r>
              <a:rPr lang="sk-SK" sz="2800" dirty="0" err="1" smtClean="0">
                <a:solidFill>
                  <a:schemeClr val="bg1"/>
                </a:solidFill>
              </a:rPr>
              <a:t>Treatment</a:t>
            </a:r>
            <a:endParaRPr lang="sk-SK" sz="1100" dirty="0">
              <a:solidFill>
                <a:schemeClr val="bg1"/>
              </a:solidFill>
            </a:endParaRPr>
          </a:p>
        </p:txBody>
      </p:sp>
      <p:sp>
        <p:nvSpPr>
          <p:cNvPr id="6" name="Title 1"/>
          <p:cNvSpPr>
            <a:spLocks noGrp="1"/>
          </p:cNvSpPr>
          <p:nvPr>
            <p:ph type="title"/>
          </p:nvPr>
        </p:nvSpPr>
        <p:spPr>
          <a:xfrm>
            <a:off x="849923" y="189279"/>
            <a:ext cx="10515600" cy="1325563"/>
          </a:xfrm>
        </p:spPr>
        <p:txBody>
          <a:bodyPr/>
          <a:lstStyle/>
          <a:p>
            <a:r>
              <a:rPr lang="sk-SK" dirty="0" err="1" smtClean="0"/>
              <a:t>Pericarditis</a:t>
            </a:r>
            <a:endParaRPr lang="sk-SK" dirty="0"/>
          </a:p>
        </p:txBody>
      </p:sp>
    </p:spTree>
    <p:extLst>
      <p:ext uri="{BB962C8B-B14F-4D97-AF65-F5344CB8AC3E}">
        <p14:creationId xmlns:p14="http://schemas.microsoft.com/office/powerpoint/2010/main" xmlns="" val="22967271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5910" y="155344"/>
            <a:ext cx="7872986" cy="1143000"/>
          </a:xfrm>
        </p:spPr>
        <p:txBody>
          <a:bodyPr/>
          <a:lstStyle/>
          <a:p>
            <a:r>
              <a:rPr lang="sk-SK" b="1" dirty="0" smtClean="0">
                <a:solidFill>
                  <a:srgbClr val="0070C0"/>
                </a:solidFill>
              </a:rPr>
              <a:t>WHAT IS IT?</a:t>
            </a:r>
            <a:endParaRPr lang="sk-SK" b="1" dirty="0">
              <a:solidFill>
                <a:srgbClr val="0070C0"/>
              </a:solidFill>
            </a:endParaRPr>
          </a:p>
        </p:txBody>
      </p:sp>
      <p:sp>
        <p:nvSpPr>
          <p:cNvPr id="3" name="Zástupný symbol obsahu 2"/>
          <p:cNvSpPr>
            <a:spLocks noGrp="1"/>
          </p:cNvSpPr>
          <p:nvPr>
            <p:ph idx="1"/>
          </p:nvPr>
        </p:nvSpPr>
        <p:spPr>
          <a:xfrm>
            <a:off x="1989478" y="1412777"/>
            <a:ext cx="8229600" cy="4525963"/>
          </a:xfrm>
        </p:spPr>
        <p:txBody>
          <a:bodyPr/>
          <a:lstStyle/>
          <a:p>
            <a:pPr>
              <a:buFont typeface="Wingdings 2" pitchFamily="18" charset="2"/>
              <a:buChar char="Ë"/>
            </a:pPr>
            <a:r>
              <a:rPr lang="sk-SK" dirty="0" err="1" smtClean="0">
                <a:solidFill>
                  <a:srgbClr val="FF0000"/>
                </a:solidFill>
              </a:rPr>
              <a:t>cardiovascular</a:t>
            </a:r>
            <a:r>
              <a:rPr lang="sk-SK" dirty="0" smtClean="0">
                <a:solidFill>
                  <a:srgbClr val="FF0000"/>
                </a:solidFill>
              </a:rPr>
              <a:t> </a:t>
            </a:r>
            <a:r>
              <a:rPr lang="sk-SK" dirty="0" err="1" smtClean="0">
                <a:solidFill>
                  <a:srgbClr val="FF0000"/>
                </a:solidFill>
              </a:rPr>
              <a:t>disease</a:t>
            </a:r>
            <a:endParaRPr lang="sk-SK" dirty="0" smtClean="0">
              <a:solidFill>
                <a:srgbClr val="FF0000"/>
              </a:solidFill>
            </a:endParaRPr>
          </a:p>
          <a:p>
            <a:pPr>
              <a:buFont typeface="Wingdings 2" pitchFamily="18" charset="2"/>
              <a:buChar char="Ë"/>
            </a:pPr>
            <a:r>
              <a:rPr lang="sk-SK" dirty="0" err="1" smtClean="0">
                <a:solidFill>
                  <a:srgbClr val="FF0000"/>
                </a:solidFill>
              </a:rPr>
              <a:t>chest</a:t>
            </a:r>
            <a:r>
              <a:rPr lang="sk-SK" dirty="0" smtClean="0">
                <a:solidFill>
                  <a:srgbClr val="FF0000"/>
                </a:solidFill>
              </a:rPr>
              <a:t> </a:t>
            </a:r>
            <a:r>
              <a:rPr lang="sk-SK" dirty="0" err="1" smtClean="0">
                <a:solidFill>
                  <a:srgbClr val="FF0000"/>
                </a:solidFill>
              </a:rPr>
              <a:t>pain</a:t>
            </a:r>
            <a:r>
              <a:rPr lang="sk-SK" dirty="0" smtClean="0">
                <a:solidFill>
                  <a:srgbClr val="FF0000"/>
                </a:solidFill>
              </a:rPr>
              <a:t> </a:t>
            </a:r>
            <a:r>
              <a:rPr lang="sk-SK" dirty="0" err="1" smtClean="0">
                <a:solidFill>
                  <a:srgbClr val="FF0000"/>
                </a:solidFill>
              </a:rPr>
              <a:t>due</a:t>
            </a:r>
            <a:r>
              <a:rPr lang="sk-SK" dirty="0" smtClean="0">
                <a:solidFill>
                  <a:srgbClr val="FF0000"/>
                </a:solidFill>
              </a:rPr>
              <a:t> </a:t>
            </a:r>
            <a:r>
              <a:rPr lang="en-US" dirty="0" smtClean="0">
                <a:solidFill>
                  <a:srgbClr val="FF0000"/>
                </a:solidFill>
              </a:rPr>
              <a:t>in general to</a:t>
            </a:r>
            <a:r>
              <a:rPr lang="sk-SK" dirty="0" smtClean="0">
                <a:solidFill>
                  <a:srgbClr val="FF0000"/>
                </a:solidFill>
              </a:rPr>
              <a:t>:</a:t>
            </a:r>
          </a:p>
          <a:p>
            <a:pPr lvl="2">
              <a:buFont typeface="Wingdings 2" pitchFamily="18" charset="2"/>
              <a:buChar char="Ë"/>
            </a:pPr>
            <a:r>
              <a:rPr lang="en-US" dirty="0" smtClean="0">
                <a:solidFill>
                  <a:srgbClr val="FF0000"/>
                </a:solidFill>
              </a:rPr>
              <a:t>ischemia of the heart muscle</a:t>
            </a:r>
            <a:r>
              <a:rPr lang="sk-SK" dirty="0" smtClean="0">
                <a:solidFill>
                  <a:srgbClr val="FF0000"/>
                </a:solidFill>
              </a:rPr>
              <a:t> </a:t>
            </a:r>
          </a:p>
          <a:p>
            <a:pPr lvl="2">
              <a:buFont typeface="Wingdings 2" pitchFamily="18" charset="2"/>
              <a:buChar char="Ë"/>
            </a:pPr>
            <a:r>
              <a:rPr lang="sk-SK" dirty="0" err="1" smtClean="0">
                <a:solidFill>
                  <a:srgbClr val="FF0000"/>
                </a:solidFill>
              </a:rPr>
              <a:t>oxygen</a:t>
            </a:r>
            <a:r>
              <a:rPr lang="sk-SK" dirty="0" smtClean="0">
                <a:solidFill>
                  <a:srgbClr val="FF0000"/>
                </a:solidFill>
              </a:rPr>
              <a:t> </a:t>
            </a:r>
            <a:r>
              <a:rPr lang="sk-SK" dirty="0" err="1" smtClean="0">
                <a:solidFill>
                  <a:srgbClr val="FF0000"/>
                </a:solidFill>
              </a:rPr>
              <a:t>deprivation</a:t>
            </a:r>
            <a:r>
              <a:rPr lang="en-US" dirty="0" smtClean="0">
                <a:solidFill>
                  <a:srgbClr val="FF0000"/>
                </a:solidFill>
              </a:rPr>
              <a:t> </a:t>
            </a:r>
            <a:endParaRPr lang="sk-SK" dirty="0" smtClean="0">
              <a:solidFill>
                <a:srgbClr val="FF0000"/>
              </a:solidFill>
            </a:endParaRPr>
          </a:p>
          <a:p>
            <a:pPr lvl="2">
              <a:buFont typeface="Wingdings 2" pitchFamily="18" charset="2"/>
              <a:buChar char="Ë"/>
            </a:pPr>
            <a:r>
              <a:rPr lang="en-US" dirty="0" smtClean="0">
                <a:solidFill>
                  <a:srgbClr val="FF0000"/>
                </a:solidFill>
              </a:rPr>
              <a:t>obstruction or spasm of the coronary arteries</a:t>
            </a:r>
            <a:endParaRPr lang="sk-SK" b="1" dirty="0" smtClean="0"/>
          </a:p>
          <a:p>
            <a:endParaRPr lang="sk-SK" dirty="0"/>
          </a:p>
        </p:txBody>
      </p:sp>
      <p:pic>
        <p:nvPicPr>
          <p:cNvPr id="4" name="Obrázok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7280240" y="188640"/>
            <a:ext cx="2940149" cy="3940406"/>
          </a:xfrm>
          <a:prstGeom prst="rect">
            <a:avLst/>
          </a:prstGeom>
        </p:spPr>
      </p:pic>
      <p:pic>
        <p:nvPicPr>
          <p:cNvPr id="5" name="Obrázok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2066988" y="3952505"/>
            <a:ext cx="4076700" cy="2768600"/>
          </a:xfrm>
          <a:prstGeom prst="rect">
            <a:avLst/>
          </a:prstGeom>
        </p:spPr>
      </p:pic>
    </p:spTree>
    <p:extLst>
      <p:ext uri="{BB962C8B-B14F-4D97-AF65-F5344CB8AC3E}">
        <p14:creationId xmlns:p14="http://schemas.microsoft.com/office/powerpoint/2010/main" xmlns="" val="15040044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b="1" dirty="0" smtClean="0">
                <a:solidFill>
                  <a:srgbClr val="0070C0"/>
                </a:solidFill>
              </a:rPr>
              <a:t>CLASSIFICATION</a:t>
            </a:r>
            <a:endParaRPr lang="sk-SK" b="1" dirty="0">
              <a:solidFill>
                <a:srgbClr val="0070C0"/>
              </a:solidFill>
            </a:endParaRPr>
          </a:p>
        </p:txBody>
      </p:sp>
      <p:sp>
        <p:nvSpPr>
          <p:cNvPr id="3" name="Zástupný symbol obsahu 2"/>
          <p:cNvSpPr>
            <a:spLocks noGrp="1"/>
          </p:cNvSpPr>
          <p:nvPr>
            <p:ph idx="1"/>
          </p:nvPr>
        </p:nvSpPr>
        <p:spPr>
          <a:xfrm>
            <a:off x="2032992" y="1388425"/>
            <a:ext cx="8229600" cy="4525963"/>
          </a:xfrm>
        </p:spPr>
        <p:txBody>
          <a:bodyPr>
            <a:normAutofit/>
          </a:bodyPr>
          <a:lstStyle/>
          <a:p>
            <a:pPr>
              <a:buFont typeface="Wingdings 2" pitchFamily="18" charset="2"/>
              <a:buChar char="Ë"/>
            </a:pPr>
            <a:r>
              <a:rPr lang="sk-SK" sz="4000" dirty="0" err="1">
                <a:solidFill>
                  <a:srgbClr val="FF0000"/>
                </a:solidFill>
              </a:rPr>
              <a:t>chronic</a:t>
            </a:r>
            <a:r>
              <a:rPr lang="sk-SK" sz="4000" dirty="0">
                <a:solidFill>
                  <a:srgbClr val="FF0000"/>
                </a:solidFill>
              </a:rPr>
              <a:t> </a:t>
            </a:r>
            <a:r>
              <a:rPr lang="sk-SK" sz="4000" dirty="0" err="1">
                <a:solidFill>
                  <a:srgbClr val="FF0000"/>
                </a:solidFill>
              </a:rPr>
              <a:t>stable</a:t>
            </a:r>
            <a:r>
              <a:rPr lang="sk-SK" sz="4000" dirty="0">
                <a:solidFill>
                  <a:srgbClr val="FF0000"/>
                </a:solidFill>
              </a:rPr>
              <a:t> </a:t>
            </a:r>
            <a:r>
              <a:rPr lang="sk-SK" sz="4000" dirty="0" err="1">
                <a:solidFill>
                  <a:srgbClr val="FF0000"/>
                </a:solidFill>
              </a:rPr>
              <a:t>angina</a:t>
            </a:r>
            <a:r>
              <a:rPr lang="sk-SK" sz="4000" dirty="0">
                <a:solidFill>
                  <a:srgbClr val="FF0000"/>
                </a:solidFill>
              </a:rPr>
              <a:t> </a:t>
            </a:r>
          </a:p>
          <a:p>
            <a:pPr>
              <a:buFont typeface="Wingdings 2" pitchFamily="18" charset="2"/>
              <a:buChar char="Ë"/>
            </a:pPr>
            <a:r>
              <a:rPr lang="sk-SK" sz="4000" dirty="0" err="1">
                <a:solidFill>
                  <a:srgbClr val="FF0000"/>
                </a:solidFill>
              </a:rPr>
              <a:t>instable</a:t>
            </a:r>
            <a:r>
              <a:rPr lang="sk-SK" sz="4000" dirty="0">
                <a:solidFill>
                  <a:srgbClr val="FF0000"/>
                </a:solidFill>
              </a:rPr>
              <a:t> </a:t>
            </a:r>
            <a:r>
              <a:rPr lang="sk-SK" sz="4000" dirty="0" err="1">
                <a:solidFill>
                  <a:srgbClr val="FF0000"/>
                </a:solidFill>
              </a:rPr>
              <a:t>angina</a:t>
            </a:r>
            <a:endParaRPr lang="sk-SK" sz="4000" dirty="0">
              <a:solidFill>
                <a:srgbClr val="FF0000"/>
              </a:solidFill>
            </a:endParaRPr>
          </a:p>
          <a:p>
            <a:pPr>
              <a:buFont typeface="Wingdings 2" pitchFamily="18" charset="2"/>
              <a:buChar char="Ë"/>
            </a:pPr>
            <a:r>
              <a:rPr lang="sk-SK" sz="4000" dirty="0" err="1">
                <a:solidFill>
                  <a:srgbClr val="FF0000"/>
                </a:solidFill>
              </a:rPr>
              <a:t>vasospastic</a:t>
            </a:r>
            <a:r>
              <a:rPr lang="sk-SK" sz="4000" dirty="0">
                <a:solidFill>
                  <a:srgbClr val="FF0000"/>
                </a:solidFill>
              </a:rPr>
              <a:t> </a:t>
            </a:r>
            <a:r>
              <a:rPr lang="sk-SK" sz="4000" dirty="0" err="1">
                <a:solidFill>
                  <a:srgbClr val="FF0000"/>
                </a:solidFill>
              </a:rPr>
              <a:t>angina</a:t>
            </a:r>
            <a:endParaRPr lang="sk-SK" sz="4000" dirty="0">
              <a:solidFill>
                <a:srgbClr val="FF0000"/>
              </a:solidFill>
            </a:endParaRPr>
          </a:p>
          <a:p>
            <a:pPr marL="0" indent="0">
              <a:buClr>
                <a:srgbClr val="FF0000"/>
              </a:buClr>
              <a:buNone/>
            </a:pPr>
            <a:endParaRPr lang="sk-SK" sz="4000" b="1" dirty="0"/>
          </a:p>
        </p:txBody>
      </p:sp>
      <p:pic>
        <p:nvPicPr>
          <p:cNvPr id="4" name="Obrázok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7824193" y="1478213"/>
            <a:ext cx="2177509" cy="2166622"/>
          </a:xfrm>
          <a:prstGeom prst="rect">
            <a:avLst/>
          </a:prstGeom>
        </p:spPr>
      </p:pic>
      <p:pic>
        <p:nvPicPr>
          <p:cNvPr id="6" name="Obrázok 5"/>
          <p:cNvPicPr>
            <a:picLocks noChangeAspect="1"/>
          </p:cNvPicPr>
          <p:nvPr/>
        </p:nvPicPr>
        <p:blipFill rotWithShape="1">
          <a:blip r:embed="rId3" cstate="print">
            <a:extLst>
              <a:ext uri="{28A0092B-C50C-407E-A947-70E740481C1C}">
                <a14:useLocalDpi xmlns:a14="http://schemas.microsoft.com/office/drawing/2010/main" xmlns="" val="0"/>
              </a:ext>
            </a:extLst>
          </a:blip>
          <a:srcRect b="28017"/>
          <a:stretch/>
        </p:blipFill>
        <p:spPr>
          <a:xfrm>
            <a:off x="2580216" y="4221088"/>
            <a:ext cx="6756145" cy="2219462"/>
          </a:xfrm>
          <a:prstGeom prst="rect">
            <a:avLst/>
          </a:prstGeom>
        </p:spPr>
      </p:pic>
    </p:spTree>
    <p:extLst>
      <p:ext uri="{BB962C8B-B14F-4D97-AF65-F5344CB8AC3E}">
        <p14:creationId xmlns:p14="http://schemas.microsoft.com/office/powerpoint/2010/main" xmlns="" val="18273765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193204"/>
            <a:ext cx="7556848" cy="1143000"/>
          </a:xfrm>
        </p:spPr>
        <p:txBody>
          <a:bodyPr/>
          <a:lstStyle/>
          <a:p>
            <a:r>
              <a:rPr lang="sk-SK" b="1" dirty="0" smtClean="0">
                <a:solidFill>
                  <a:srgbClr val="0070C0"/>
                </a:solidFill>
              </a:rPr>
              <a:t>TREATMENT</a:t>
            </a:r>
            <a:endParaRPr lang="sk-SK" b="1" dirty="0">
              <a:solidFill>
                <a:srgbClr val="0070C0"/>
              </a:solidFill>
            </a:endParaRPr>
          </a:p>
        </p:txBody>
      </p:sp>
      <p:sp>
        <p:nvSpPr>
          <p:cNvPr id="3" name="Zástupný symbol obsahu 2"/>
          <p:cNvSpPr>
            <a:spLocks noGrp="1"/>
          </p:cNvSpPr>
          <p:nvPr>
            <p:ph idx="1"/>
          </p:nvPr>
        </p:nvSpPr>
        <p:spPr>
          <a:xfrm>
            <a:off x="1919604" y="1379387"/>
            <a:ext cx="8229600" cy="5760640"/>
          </a:xfrm>
        </p:spPr>
        <p:txBody>
          <a:bodyPr/>
          <a:lstStyle/>
          <a:p>
            <a:pPr>
              <a:buFont typeface="Wingdings 2" pitchFamily="18" charset="2"/>
              <a:buChar char="Ë"/>
            </a:pPr>
            <a:r>
              <a:rPr lang="sk-SK" sz="3600" dirty="0" err="1">
                <a:solidFill>
                  <a:srgbClr val="FF0000"/>
                </a:solidFill>
              </a:rPr>
              <a:t>pharmaceuticals</a:t>
            </a:r>
            <a:endParaRPr lang="sk-SK" sz="3600" dirty="0">
              <a:solidFill>
                <a:srgbClr val="FF0000"/>
              </a:solidFill>
            </a:endParaRPr>
          </a:p>
          <a:p>
            <a:pPr lvl="2">
              <a:buFont typeface="Wingdings 2" pitchFamily="18" charset="2"/>
              <a:buChar char="Ë"/>
            </a:pPr>
            <a:r>
              <a:rPr lang="sk-SK" sz="2800" dirty="0" err="1">
                <a:solidFill>
                  <a:srgbClr val="FF0000"/>
                </a:solidFill>
              </a:rPr>
              <a:t>vasodilators</a:t>
            </a:r>
            <a:r>
              <a:rPr lang="sk-SK" sz="2800" dirty="0">
                <a:solidFill>
                  <a:srgbClr val="FF0000"/>
                </a:solidFill>
              </a:rPr>
              <a:t> (</a:t>
            </a:r>
            <a:r>
              <a:rPr lang="sk-SK" sz="2800" dirty="0" err="1">
                <a:solidFill>
                  <a:srgbClr val="FF0000"/>
                </a:solidFill>
              </a:rPr>
              <a:t>nitroglycerin</a:t>
            </a:r>
            <a:r>
              <a:rPr lang="sk-SK" sz="2800" dirty="0">
                <a:solidFill>
                  <a:srgbClr val="FF0000"/>
                </a:solidFill>
              </a:rPr>
              <a:t>)</a:t>
            </a:r>
          </a:p>
          <a:p>
            <a:pPr lvl="2">
              <a:buFont typeface="Wingdings 2" pitchFamily="18" charset="2"/>
              <a:buChar char="Ë"/>
            </a:pPr>
            <a:r>
              <a:rPr lang="sk-SK" sz="2800" dirty="0" err="1">
                <a:solidFill>
                  <a:srgbClr val="FF0000"/>
                </a:solidFill>
              </a:rPr>
              <a:t>betablockers</a:t>
            </a:r>
            <a:endParaRPr lang="sk-SK" sz="2800" dirty="0">
              <a:solidFill>
                <a:srgbClr val="FF0000"/>
              </a:solidFill>
            </a:endParaRPr>
          </a:p>
          <a:p>
            <a:pPr lvl="2">
              <a:buFont typeface="Wingdings 2" pitchFamily="18" charset="2"/>
              <a:buChar char="Ë"/>
            </a:pPr>
            <a:r>
              <a:rPr lang="sk-SK" sz="2800" dirty="0" err="1">
                <a:solidFill>
                  <a:srgbClr val="FF0000"/>
                </a:solidFill>
              </a:rPr>
              <a:t>calcium</a:t>
            </a:r>
            <a:r>
              <a:rPr lang="sk-SK" sz="2800" dirty="0">
                <a:solidFill>
                  <a:srgbClr val="FF0000"/>
                </a:solidFill>
              </a:rPr>
              <a:t> </a:t>
            </a:r>
            <a:r>
              <a:rPr lang="sk-SK" sz="2800" dirty="0" err="1">
                <a:solidFill>
                  <a:srgbClr val="FF0000"/>
                </a:solidFill>
              </a:rPr>
              <a:t>channel</a:t>
            </a:r>
            <a:r>
              <a:rPr lang="sk-SK" sz="2800" dirty="0">
                <a:solidFill>
                  <a:srgbClr val="FF0000"/>
                </a:solidFill>
              </a:rPr>
              <a:t> </a:t>
            </a:r>
            <a:r>
              <a:rPr lang="sk-SK" sz="2800" dirty="0" err="1">
                <a:solidFill>
                  <a:srgbClr val="FF0000"/>
                </a:solidFill>
              </a:rPr>
              <a:t>blockers</a:t>
            </a:r>
            <a:endParaRPr lang="sk-SK" sz="2800" dirty="0">
              <a:solidFill>
                <a:srgbClr val="FF0000"/>
              </a:solidFill>
            </a:endParaRPr>
          </a:p>
          <a:p>
            <a:pPr>
              <a:buFont typeface="Wingdings 2" pitchFamily="18" charset="2"/>
              <a:buChar char="Ë"/>
            </a:pPr>
            <a:r>
              <a:rPr lang="sk-SK" sz="3600" dirty="0" err="1">
                <a:solidFill>
                  <a:srgbClr val="FF0000"/>
                </a:solidFill>
              </a:rPr>
              <a:t>angioplasty</a:t>
            </a:r>
            <a:endParaRPr lang="sk-SK" sz="3600" dirty="0">
              <a:solidFill>
                <a:srgbClr val="FF0000"/>
              </a:solidFill>
            </a:endParaRPr>
          </a:p>
          <a:p>
            <a:pPr>
              <a:buFont typeface="Wingdings 2" pitchFamily="18" charset="2"/>
              <a:buChar char="Ë"/>
            </a:pPr>
            <a:r>
              <a:rPr lang="sk-SK" sz="3600" dirty="0" err="1">
                <a:solidFill>
                  <a:srgbClr val="FF0000"/>
                </a:solidFill>
              </a:rPr>
              <a:t>heart</a:t>
            </a:r>
            <a:r>
              <a:rPr lang="sk-SK" sz="3600" dirty="0">
                <a:solidFill>
                  <a:srgbClr val="FF0000"/>
                </a:solidFill>
              </a:rPr>
              <a:t> </a:t>
            </a:r>
            <a:r>
              <a:rPr lang="sk-SK" sz="3600" dirty="0" err="1">
                <a:solidFill>
                  <a:srgbClr val="FF0000"/>
                </a:solidFill>
              </a:rPr>
              <a:t>bypass</a:t>
            </a:r>
            <a:endParaRPr lang="sk-SK" sz="3600" dirty="0">
              <a:solidFill>
                <a:srgbClr val="FF0000"/>
              </a:solidFill>
            </a:endParaRPr>
          </a:p>
          <a:p>
            <a:endParaRPr lang="sk-SK" dirty="0"/>
          </a:p>
        </p:txBody>
      </p:sp>
      <p:pic>
        <p:nvPicPr>
          <p:cNvPr id="4" name="Obrázok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7392145" y="764705"/>
            <a:ext cx="2871763" cy="2871763"/>
          </a:xfrm>
          <a:prstGeom prst="rect">
            <a:avLst/>
          </a:prstGeom>
        </p:spPr>
      </p:pic>
      <p:pic>
        <p:nvPicPr>
          <p:cNvPr id="5" name="Obrázok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2495600" y="4725144"/>
            <a:ext cx="4104456" cy="1972796"/>
          </a:xfrm>
          <a:prstGeom prst="rect">
            <a:avLst/>
          </a:prstGeom>
        </p:spPr>
      </p:pic>
      <p:pic>
        <p:nvPicPr>
          <p:cNvPr id="6" name="Obrázok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6850697" y="3780484"/>
            <a:ext cx="3079860" cy="2793651"/>
          </a:xfrm>
          <a:prstGeom prst="rect">
            <a:avLst/>
          </a:prstGeom>
        </p:spPr>
      </p:pic>
    </p:spTree>
    <p:extLst>
      <p:ext uri="{BB962C8B-B14F-4D97-AF65-F5344CB8AC3E}">
        <p14:creationId xmlns:p14="http://schemas.microsoft.com/office/powerpoint/2010/main" xmlns="" val="42695874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19536" y="188640"/>
            <a:ext cx="8229600" cy="1143000"/>
          </a:xfrm>
        </p:spPr>
        <p:txBody>
          <a:bodyPr/>
          <a:lstStyle/>
          <a:p>
            <a:r>
              <a:rPr lang="sk-SK" b="1" dirty="0" smtClean="0">
                <a:solidFill>
                  <a:srgbClr val="0070C0"/>
                </a:solidFill>
              </a:rPr>
              <a:t>RISK FACTORS</a:t>
            </a:r>
            <a:endParaRPr lang="sk-SK" b="1" dirty="0">
              <a:solidFill>
                <a:srgbClr val="0070C0"/>
              </a:solidFill>
            </a:endParaRPr>
          </a:p>
        </p:txBody>
      </p:sp>
      <p:sp>
        <p:nvSpPr>
          <p:cNvPr id="3" name="Zástupný symbol obsahu 2"/>
          <p:cNvSpPr>
            <a:spLocks noGrp="1"/>
          </p:cNvSpPr>
          <p:nvPr>
            <p:ph idx="1"/>
          </p:nvPr>
        </p:nvSpPr>
        <p:spPr>
          <a:xfrm>
            <a:off x="2207568" y="1196752"/>
            <a:ext cx="8229600" cy="5328592"/>
          </a:xfrm>
        </p:spPr>
        <p:txBody>
          <a:bodyPr>
            <a:normAutofit/>
          </a:bodyPr>
          <a:lstStyle/>
          <a:p>
            <a:pPr>
              <a:buFont typeface="Wingdings 2" pitchFamily="18" charset="2"/>
              <a:buChar char="Ë"/>
            </a:pPr>
            <a:r>
              <a:rPr lang="sk-SK" dirty="0" err="1" smtClean="0">
                <a:solidFill>
                  <a:srgbClr val="FF0000"/>
                </a:solidFill>
              </a:rPr>
              <a:t>Age</a:t>
            </a:r>
            <a:endParaRPr lang="sk-SK" dirty="0" smtClean="0">
              <a:solidFill>
                <a:srgbClr val="FF0000"/>
              </a:solidFill>
            </a:endParaRPr>
          </a:p>
          <a:p>
            <a:pPr>
              <a:buFont typeface="Wingdings 2" pitchFamily="18" charset="2"/>
              <a:buChar char="Ë"/>
            </a:pPr>
            <a:r>
              <a:rPr lang="sk-SK" dirty="0" err="1" smtClean="0">
                <a:solidFill>
                  <a:srgbClr val="FF0000"/>
                </a:solidFill>
              </a:rPr>
              <a:t>Lifestyle</a:t>
            </a:r>
            <a:r>
              <a:rPr lang="sk-SK" dirty="0" smtClean="0">
                <a:solidFill>
                  <a:srgbClr val="FF0000"/>
                </a:solidFill>
              </a:rPr>
              <a:t>:</a:t>
            </a:r>
          </a:p>
          <a:p>
            <a:pPr lvl="2">
              <a:buFont typeface="Wingdings 2" pitchFamily="18" charset="2"/>
              <a:buChar char="Ë"/>
            </a:pPr>
            <a:r>
              <a:rPr lang="sk-SK" dirty="0" smtClean="0">
                <a:solidFill>
                  <a:srgbClr val="FF0000"/>
                </a:solidFill>
              </a:rPr>
              <a:t>smoking</a:t>
            </a:r>
          </a:p>
          <a:p>
            <a:pPr lvl="2">
              <a:buFont typeface="Wingdings 2" pitchFamily="18" charset="2"/>
              <a:buChar char="Ë"/>
            </a:pPr>
            <a:r>
              <a:rPr lang="sk-SK" dirty="0" err="1" smtClean="0">
                <a:solidFill>
                  <a:srgbClr val="FF0000"/>
                </a:solidFill>
              </a:rPr>
              <a:t>stress</a:t>
            </a:r>
            <a:endParaRPr lang="sk-SK" dirty="0" smtClean="0">
              <a:solidFill>
                <a:srgbClr val="FF0000"/>
              </a:solidFill>
            </a:endParaRPr>
          </a:p>
          <a:p>
            <a:pPr lvl="2">
              <a:buFont typeface="Wingdings 2" pitchFamily="18" charset="2"/>
              <a:buChar char="Ë"/>
            </a:pPr>
            <a:r>
              <a:rPr lang="sk-SK" dirty="0" err="1" smtClean="0">
                <a:solidFill>
                  <a:srgbClr val="FF0000"/>
                </a:solidFill>
              </a:rPr>
              <a:t>poor&amp;bad</a:t>
            </a:r>
            <a:r>
              <a:rPr lang="sk-SK" dirty="0" smtClean="0">
                <a:solidFill>
                  <a:srgbClr val="FF0000"/>
                </a:solidFill>
              </a:rPr>
              <a:t> </a:t>
            </a:r>
            <a:r>
              <a:rPr lang="sk-SK" dirty="0" err="1" smtClean="0">
                <a:solidFill>
                  <a:srgbClr val="FF0000"/>
                </a:solidFill>
              </a:rPr>
              <a:t>nutrition</a:t>
            </a:r>
            <a:endParaRPr lang="sk-SK" dirty="0" smtClean="0">
              <a:solidFill>
                <a:srgbClr val="FF0000"/>
              </a:solidFill>
            </a:endParaRPr>
          </a:p>
          <a:p>
            <a:pPr lvl="2">
              <a:buFont typeface="Wingdings 2" pitchFamily="18" charset="2"/>
              <a:buChar char="Ë"/>
            </a:pPr>
            <a:r>
              <a:rPr lang="sk-SK" dirty="0" err="1" smtClean="0">
                <a:solidFill>
                  <a:srgbClr val="FF0000"/>
                </a:solidFill>
              </a:rPr>
              <a:t>physical</a:t>
            </a:r>
            <a:r>
              <a:rPr lang="sk-SK" dirty="0" smtClean="0">
                <a:solidFill>
                  <a:srgbClr val="FF0000"/>
                </a:solidFill>
              </a:rPr>
              <a:t> </a:t>
            </a:r>
            <a:r>
              <a:rPr lang="sk-SK" dirty="0" err="1" smtClean="0">
                <a:solidFill>
                  <a:srgbClr val="FF0000"/>
                </a:solidFill>
              </a:rPr>
              <a:t>inactivity</a:t>
            </a:r>
            <a:endParaRPr lang="sk-SK" dirty="0" smtClean="0">
              <a:solidFill>
                <a:srgbClr val="FF0000"/>
              </a:solidFill>
            </a:endParaRPr>
          </a:p>
          <a:p>
            <a:pPr lvl="2">
              <a:buFont typeface="Wingdings 2" pitchFamily="18" charset="2"/>
              <a:buChar char="Ë"/>
            </a:pPr>
            <a:r>
              <a:rPr lang="sk-SK" dirty="0" err="1" smtClean="0">
                <a:solidFill>
                  <a:srgbClr val="FF0000"/>
                </a:solidFill>
              </a:rPr>
              <a:t>obesity</a:t>
            </a:r>
            <a:endParaRPr lang="sk-SK" dirty="0" smtClean="0">
              <a:solidFill>
                <a:srgbClr val="FF0000"/>
              </a:solidFill>
            </a:endParaRPr>
          </a:p>
          <a:p>
            <a:pPr>
              <a:buFont typeface="Wingdings 2" pitchFamily="18" charset="2"/>
              <a:buChar char="Ë"/>
            </a:pPr>
            <a:r>
              <a:rPr lang="sk-SK" dirty="0" err="1" smtClean="0">
                <a:solidFill>
                  <a:srgbClr val="FF0000"/>
                </a:solidFill>
              </a:rPr>
              <a:t>Genetic</a:t>
            </a:r>
            <a:r>
              <a:rPr lang="sk-SK" dirty="0" smtClean="0">
                <a:solidFill>
                  <a:srgbClr val="FF0000"/>
                </a:solidFill>
              </a:rPr>
              <a:t> </a:t>
            </a:r>
            <a:r>
              <a:rPr lang="sk-SK" dirty="0" err="1" smtClean="0">
                <a:solidFill>
                  <a:srgbClr val="FF0000"/>
                </a:solidFill>
              </a:rPr>
              <a:t>predisposition</a:t>
            </a:r>
            <a:endParaRPr lang="sk-SK" dirty="0" smtClean="0">
              <a:solidFill>
                <a:srgbClr val="FF0000"/>
              </a:solidFill>
            </a:endParaRPr>
          </a:p>
          <a:p>
            <a:pPr>
              <a:buFont typeface="Wingdings 2" pitchFamily="18" charset="2"/>
              <a:buChar char="Ë"/>
            </a:pPr>
            <a:r>
              <a:rPr lang="sk-SK" dirty="0" err="1" smtClean="0">
                <a:solidFill>
                  <a:srgbClr val="FF0000"/>
                </a:solidFill>
              </a:rPr>
              <a:t>Health</a:t>
            </a:r>
            <a:r>
              <a:rPr lang="sk-SK" dirty="0" smtClean="0">
                <a:solidFill>
                  <a:srgbClr val="FF0000"/>
                </a:solidFill>
              </a:rPr>
              <a:t> status</a:t>
            </a:r>
          </a:p>
          <a:p>
            <a:pPr lvl="2">
              <a:buFont typeface="Wingdings 2" pitchFamily="18" charset="2"/>
              <a:buChar char="Ë"/>
            </a:pPr>
            <a:r>
              <a:rPr lang="sk-SK" dirty="0" smtClean="0">
                <a:solidFill>
                  <a:srgbClr val="FF0000"/>
                </a:solidFill>
              </a:rPr>
              <a:t>Diabetes </a:t>
            </a:r>
            <a:r>
              <a:rPr lang="sk-SK" dirty="0" err="1" smtClean="0">
                <a:solidFill>
                  <a:srgbClr val="FF0000"/>
                </a:solidFill>
              </a:rPr>
              <a:t>mellitus</a:t>
            </a:r>
            <a:endParaRPr lang="sk-SK" dirty="0" smtClean="0">
              <a:solidFill>
                <a:srgbClr val="FF0000"/>
              </a:solidFill>
            </a:endParaRPr>
          </a:p>
          <a:p>
            <a:pPr lvl="2">
              <a:buFont typeface="Wingdings 2" pitchFamily="18" charset="2"/>
              <a:buChar char="Ë"/>
            </a:pPr>
            <a:r>
              <a:rPr lang="sk-SK" dirty="0" err="1" smtClean="0">
                <a:solidFill>
                  <a:srgbClr val="FF0000"/>
                </a:solidFill>
              </a:rPr>
              <a:t>Hypertension</a:t>
            </a:r>
            <a:endParaRPr lang="sk-SK" dirty="0" smtClean="0">
              <a:solidFill>
                <a:srgbClr val="FF0000"/>
              </a:solidFill>
            </a:endParaRPr>
          </a:p>
          <a:p>
            <a:pPr lvl="2">
              <a:buFont typeface="Wingdings 2" pitchFamily="18" charset="2"/>
              <a:buChar char="Ë"/>
            </a:pPr>
            <a:endParaRPr lang="sk-SK" dirty="0" smtClean="0">
              <a:solidFill>
                <a:srgbClr val="FF0000"/>
              </a:solidFill>
            </a:endParaRPr>
          </a:p>
          <a:p>
            <a:pPr marL="0" indent="0">
              <a:buClr>
                <a:srgbClr val="FF0000"/>
              </a:buClr>
              <a:buNone/>
            </a:pPr>
            <a:endParaRPr lang="sk-SK" b="1" dirty="0" smtClean="0"/>
          </a:p>
          <a:p>
            <a:endParaRPr lang="sk-SK" dirty="0"/>
          </a:p>
        </p:txBody>
      </p:sp>
      <p:pic>
        <p:nvPicPr>
          <p:cNvPr id="5" name="Obrázok 4"/>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xmlns="" val="0"/>
              </a:ext>
            </a:extLst>
          </a:blip>
          <a:stretch>
            <a:fillRect/>
          </a:stretch>
        </p:blipFill>
        <p:spPr>
          <a:xfrm>
            <a:off x="8544273" y="404665"/>
            <a:ext cx="1743075" cy="2619375"/>
          </a:xfrm>
          <a:prstGeom prst="rect">
            <a:avLst/>
          </a:prstGeom>
        </p:spPr>
      </p:pic>
      <p:pic>
        <p:nvPicPr>
          <p:cNvPr id="7" name="Obrázok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7605231" y="4221088"/>
            <a:ext cx="2682116" cy="1800200"/>
          </a:xfrm>
          <a:prstGeom prst="rect">
            <a:avLst/>
          </a:prstGeom>
        </p:spPr>
      </p:pic>
      <p:pic>
        <p:nvPicPr>
          <p:cNvPr id="8" name="Obrázok 7"/>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6486317" y="1988840"/>
            <a:ext cx="2237829" cy="2232248"/>
          </a:xfrm>
          <a:prstGeom prst="rect">
            <a:avLst/>
          </a:prstGeom>
        </p:spPr>
      </p:pic>
    </p:spTree>
    <p:extLst>
      <p:ext uri="{BB962C8B-B14F-4D97-AF65-F5344CB8AC3E}">
        <p14:creationId xmlns:p14="http://schemas.microsoft.com/office/powerpoint/2010/main" xmlns="" val="18277993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94174"/>
        </a:solid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3013861"/>
            <a:ext cx="9144000" cy="2387600"/>
          </a:xfrm>
        </p:spPr>
        <p:txBody>
          <a:bodyPr>
            <a:normAutofit/>
          </a:bodyPr>
          <a:lstStyle/>
          <a:p>
            <a:r>
              <a:rPr lang="sk-SK" sz="6600" dirty="0" err="1">
                <a:solidFill>
                  <a:schemeClr val="bg1"/>
                </a:solidFill>
              </a:rPr>
              <a:t>Hypertension</a:t>
            </a:r>
            <a:r>
              <a:rPr lang="sk-SK" sz="6600" dirty="0"/>
              <a:t/>
            </a:r>
            <a:br>
              <a:rPr lang="sk-SK" sz="6600" dirty="0"/>
            </a:br>
            <a:r>
              <a:rPr lang="en-US" dirty="0"/>
              <a:t> </a:t>
            </a:r>
            <a:endParaRPr lang="sk-SK" dirty="0"/>
          </a:p>
        </p:txBody>
      </p:sp>
      <p:sp>
        <p:nvSpPr>
          <p:cNvPr id="3" name="Podnadpis 2"/>
          <p:cNvSpPr>
            <a:spLocks noGrp="1"/>
          </p:cNvSpPr>
          <p:nvPr>
            <p:ph type="subTitle" idx="1"/>
          </p:nvPr>
        </p:nvSpPr>
        <p:spPr>
          <a:xfrm>
            <a:off x="4249579" y="4472173"/>
            <a:ext cx="3692842" cy="929288"/>
          </a:xfrm>
        </p:spPr>
        <p:txBody>
          <a:bodyPr>
            <a:noAutofit/>
          </a:bodyPr>
          <a:lstStyle/>
          <a:p>
            <a:r>
              <a:rPr lang="sk-SK" sz="3600" dirty="0" smtClean="0">
                <a:solidFill>
                  <a:schemeClr val="bg1"/>
                </a:solidFill>
              </a:rPr>
              <a:t>Andrea </a:t>
            </a:r>
            <a:r>
              <a:rPr lang="sk-SK" sz="3600" dirty="0" err="1" smtClean="0">
                <a:solidFill>
                  <a:schemeClr val="bg1"/>
                </a:solidFill>
              </a:rPr>
              <a:t>Kapraľová</a:t>
            </a:r>
            <a:endParaRPr lang="sk-SK" sz="3600" dirty="0">
              <a:solidFill>
                <a:schemeClr val="bg1"/>
              </a:solidFill>
            </a:endParaRPr>
          </a:p>
        </p:txBody>
      </p:sp>
    </p:spTree>
    <p:extLst>
      <p:ext uri="{BB962C8B-B14F-4D97-AF65-F5344CB8AC3E}">
        <p14:creationId xmlns:p14="http://schemas.microsoft.com/office/powerpoint/2010/main" xmlns="" val="5362146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be 3"/>
          <p:cNvSpPr/>
          <p:nvPr/>
        </p:nvSpPr>
        <p:spPr>
          <a:xfrm>
            <a:off x="838200" y="238515"/>
            <a:ext cx="3193366" cy="1325563"/>
          </a:xfrm>
          <a:prstGeom prst="cube">
            <a:avLst/>
          </a:prstGeom>
          <a:solidFill>
            <a:srgbClr val="1941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 name="Nadpis 1"/>
          <p:cNvSpPr>
            <a:spLocks noGrp="1"/>
          </p:cNvSpPr>
          <p:nvPr>
            <p:ph type="title"/>
          </p:nvPr>
        </p:nvSpPr>
        <p:spPr/>
        <p:txBody>
          <a:bodyPr/>
          <a:lstStyle/>
          <a:p>
            <a:r>
              <a:rPr lang="sk-SK" b="1" dirty="0" err="1" smtClean="0">
                <a:solidFill>
                  <a:schemeClr val="bg1"/>
                </a:solidFill>
              </a:rPr>
              <a:t>What</a:t>
            </a:r>
            <a:r>
              <a:rPr lang="sk-SK" b="1" dirty="0" smtClean="0">
                <a:solidFill>
                  <a:schemeClr val="bg1"/>
                </a:solidFill>
              </a:rPr>
              <a:t> </a:t>
            </a:r>
            <a:r>
              <a:rPr lang="sk-SK" b="1" dirty="0" err="1" smtClean="0">
                <a:solidFill>
                  <a:schemeClr val="bg1"/>
                </a:solidFill>
              </a:rPr>
              <a:t>it</a:t>
            </a:r>
            <a:r>
              <a:rPr lang="sk-SK" b="1" dirty="0" smtClean="0">
                <a:solidFill>
                  <a:schemeClr val="bg1"/>
                </a:solidFill>
              </a:rPr>
              <a:t> </a:t>
            </a:r>
            <a:r>
              <a:rPr lang="sk-SK" b="1" dirty="0" err="1" smtClean="0">
                <a:solidFill>
                  <a:schemeClr val="bg1"/>
                </a:solidFill>
              </a:rPr>
              <a:t>is</a:t>
            </a:r>
            <a:r>
              <a:rPr lang="sk-SK" b="1" dirty="0" smtClean="0">
                <a:solidFill>
                  <a:schemeClr val="bg1"/>
                </a:solidFill>
              </a:rPr>
              <a:t>?</a:t>
            </a:r>
            <a:endParaRPr lang="sk-SK" b="1" dirty="0">
              <a:solidFill>
                <a:schemeClr val="bg1"/>
              </a:solidFill>
            </a:endParaRPr>
          </a:p>
        </p:txBody>
      </p:sp>
      <p:sp>
        <p:nvSpPr>
          <p:cNvPr id="3" name="Zástupný symbol pro obsah 2"/>
          <p:cNvSpPr>
            <a:spLocks noGrp="1"/>
          </p:cNvSpPr>
          <p:nvPr>
            <p:ph idx="1"/>
          </p:nvPr>
        </p:nvSpPr>
        <p:spPr>
          <a:xfrm>
            <a:off x="1991544" y="1916833"/>
            <a:ext cx="8676456" cy="4525963"/>
          </a:xfrm>
        </p:spPr>
        <p:txBody>
          <a:bodyPr>
            <a:normAutofit/>
          </a:bodyPr>
          <a:lstStyle/>
          <a:p>
            <a:r>
              <a:rPr lang="sk-SK" sz="2600" dirty="0"/>
              <a:t>C</a:t>
            </a:r>
            <a:r>
              <a:rPr lang="en-US" sz="2600" dirty="0" err="1"/>
              <a:t>hronic</a:t>
            </a:r>
            <a:r>
              <a:rPr lang="en-US" sz="2600" dirty="0"/>
              <a:t> medical condition</a:t>
            </a:r>
            <a:endParaRPr lang="sk-SK" sz="2600" dirty="0"/>
          </a:p>
          <a:p>
            <a:r>
              <a:rPr lang="sk-SK" sz="2600" dirty="0"/>
              <a:t>B</a:t>
            </a:r>
            <a:r>
              <a:rPr lang="en-US" sz="2600" dirty="0" err="1"/>
              <a:t>lood</a:t>
            </a:r>
            <a:r>
              <a:rPr lang="en-US" sz="2600" dirty="0"/>
              <a:t> pressure</a:t>
            </a:r>
            <a:r>
              <a:rPr lang="sk-SK" sz="2600" dirty="0"/>
              <a:t> </a:t>
            </a:r>
            <a:r>
              <a:rPr lang="en-US" sz="2600" dirty="0"/>
              <a:t>in the arteries is elevated</a:t>
            </a:r>
            <a:endParaRPr lang="sk-SK" sz="2600" dirty="0"/>
          </a:p>
          <a:p>
            <a:r>
              <a:rPr lang="sk-SK" sz="2600" dirty="0" err="1"/>
              <a:t>Disease</a:t>
            </a:r>
            <a:r>
              <a:rPr lang="sk-SK" sz="2600" dirty="0"/>
              <a:t> </a:t>
            </a:r>
            <a:r>
              <a:rPr lang="sk-SK" sz="2600" dirty="0" err="1"/>
              <a:t>of</a:t>
            </a:r>
            <a:r>
              <a:rPr lang="sk-SK" sz="2600" dirty="0"/>
              <a:t> </a:t>
            </a:r>
            <a:r>
              <a:rPr lang="sk-SK" sz="2600" dirty="0" err="1"/>
              <a:t>affluence</a:t>
            </a:r>
            <a:endParaRPr lang="sk-SK" sz="2600" dirty="0"/>
          </a:p>
          <a:p>
            <a:r>
              <a:rPr lang="sk-SK" sz="2600" dirty="0"/>
              <a:t>WHO </a:t>
            </a:r>
            <a:r>
              <a:rPr lang="sk-SK" sz="2600" dirty="0" err="1"/>
              <a:t>definition</a:t>
            </a:r>
            <a:r>
              <a:rPr lang="sk-SK" sz="2600" dirty="0"/>
              <a:t> - </a:t>
            </a:r>
            <a:r>
              <a:rPr lang="sk-SK" sz="2600" dirty="0" err="1"/>
              <a:t>blood</a:t>
            </a:r>
            <a:r>
              <a:rPr lang="sk-SK" sz="2600" dirty="0"/>
              <a:t> </a:t>
            </a:r>
            <a:r>
              <a:rPr lang="sk-SK" sz="2600" dirty="0" err="1"/>
              <a:t>preassure</a:t>
            </a:r>
            <a:r>
              <a:rPr lang="sk-SK" sz="2600" dirty="0"/>
              <a:t> </a:t>
            </a:r>
            <a:r>
              <a:rPr lang="en-US" sz="2600" dirty="0"/>
              <a:t>1</a:t>
            </a:r>
            <a:r>
              <a:rPr lang="sk-SK" sz="2600" dirty="0"/>
              <a:t>6</a:t>
            </a:r>
            <a:r>
              <a:rPr lang="en-US" sz="2600" dirty="0"/>
              <a:t>0/9</a:t>
            </a:r>
            <a:r>
              <a:rPr lang="sk-SK" sz="2600" dirty="0"/>
              <a:t>5</a:t>
            </a:r>
            <a:r>
              <a:rPr lang="en-US" sz="2600" dirty="0"/>
              <a:t>mmHg</a:t>
            </a:r>
            <a:r>
              <a:rPr lang="sk-SK" sz="2600" dirty="0"/>
              <a:t> and </a:t>
            </a:r>
            <a:r>
              <a:rPr lang="sk-SK" sz="2600" dirty="0" err="1"/>
              <a:t>higher</a:t>
            </a:r>
            <a:endParaRPr lang="en-US" sz="2600" dirty="0"/>
          </a:p>
          <a:p>
            <a:r>
              <a:rPr lang="sk-SK" sz="2600" dirty="0" err="1"/>
              <a:t>Division</a:t>
            </a:r>
            <a:r>
              <a:rPr lang="sk-SK" sz="2600" dirty="0"/>
              <a:t>:</a:t>
            </a:r>
            <a:br>
              <a:rPr lang="sk-SK" sz="2600" dirty="0"/>
            </a:br>
            <a:r>
              <a:rPr lang="sk-SK" sz="2600" dirty="0"/>
              <a:t>- p</a:t>
            </a:r>
            <a:r>
              <a:rPr lang="en-US" sz="2600" dirty="0" err="1"/>
              <a:t>rimary</a:t>
            </a:r>
            <a:r>
              <a:rPr lang="en-US" sz="2600" dirty="0"/>
              <a:t> (essential) hypertension</a:t>
            </a:r>
            <a:r>
              <a:rPr lang="sk-SK" sz="2600" dirty="0"/>
              <a:t> 85%</a:t>
            </a:r>
            <a:r>
              <a:rPr lang="en-US" sz="2600" dirty="0"/>
              <a:t> </a:t>
            </a:r>
            <a:r>
              <a:rPr lang="sk-SK" sz="2600" dirty="0"/>
              <a:t/>
            </a:r>
            <a:br>
              <a:rPr lang="sk-SK" sz="2600" dirty="0"/>
            </a:br>
            <a:r>
              <a:rPr lang="sk-SK" sz="2600" dirty="0"/>
              <a:t>- </a:t>
            </a:r>
            <a:r>
              <a:rPr lang="en-US" sz="2600" dirty="0"/>
              <a:t>secondary hypertension</a:t>
            </a:r>
            <a:r>
              <a:rPr lang="sk-SK" sz="2600" dirty="0"/>
              <a:t> 15%</a:t>
            </a:r>
          </a:p>
        </p:txBody>
      </p:sp>
    </p:spTree>
    <p:extLst>
      <p:ext uri="{BB962C8B-B14F-4D97-AF65-F5344CB8AC3E}">
        <p14:creationId xmlns:p14="http://schemas.microsoft.com/office/powerpoint/2010/main" xmlns="" val="11146899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be 3"/>
          <p:cNvSpPr/>
          <p:nvPr/>
        </p:nvSpPr>
        <p:spPr>
          <a:xfrm>
            <a:off x="838200" y="238515"/>
            <a:ext cx="3193366" cy="1325563"/>
          </a:xfrm>
          <a:prstGeom prst="cube">
            <a:avLst/>
          </a:prstGeom>
          <a:solidFill>
            <a:srgbClr val="1941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 name="Nadpis 1"/>
          <p:cNvSpPr>
            <a:spLocks noGrp="1"/>
          </p:cNvSpPr>
          <p:nvPr>
            <p:ph type="title"/>
          </p:nvPr>
        </p:nvSpPr>
        <p:spPr>
          <a:xfrm>
            <a:off x="978877" y="690384"/>
            <a:ext cx="10515600" cy="1325563"/>
          </a:xfrm>
        </p:spPr>
        <p:txBody>
          <a:bodyPr>
            <a:normAutofit/>
          </a:bodyPr>
          <a:lstStyle/>
          <a:p>
            <a:r>
              <a:rPr lang="sk-SK" b="1" dirty="0" err="1" smtClean="0">
                <a:solidFill>
                  <a:schemeClr val="bg1"/>
                </a:solidFill>
              </a:rPr>
              <a:t>Symptoms</a:t>
            </a:r>
            <a:r>
              <a:rPr lang="sk-SK" dirty="0">
                <a:solidFill>
                  <a:schemeClr val="bg1"/>
                </a:solidFill>
              </a:rPr>
              <a:t/>
            </a:r>
            <a:br>
              <a:rPr lang="sk-SK" dirty="0">
                <a:solidFill>
                  <a:schemeClr val="bg1"/>
                </a:solidFill>
              </a:rPr>
            </a:br>
            <a:endParaRPr lang="sk-SK" dirty="0">
              <a:solidFill>
                <a:schemeClr val="bg1"/>
              </a:solidFill>
            </a:endParaRPr>
          </a:p>
        </p:txBody>
      </p:sp>
      <p:sp>
        <p:nvSpPr>
          <p:cNvPr id="3" name="Zástupný symbol pro obsah 2"/>
          <p:cNvSpPr>
            <a:spLocks noGrp="1"/>
          </p:cNvSpPr>
          <p:nvPr>
            <p:ph idx="1"/>
          </p:nvPr>
        </p:nvSpPr>
        <p:spPr>
          <a:xfrm>
            <a:off x="1921206" y="1608948"/>
            <a:ext cx="8229600" cy="4997152"/>
          </a:xfrm>
        </p:spPr>
        <p:txBody>
          <a:bodyPr>
            <a:normAutofit/>
          </a:bodyPr>
          <a:lstStyle/>
          <a:p>
            <a:r>
              <a:rPr lang="sk-SK" dirty="0" err="1" smtClean="0"/>
              <a:t>They</a:t>
            </a:r>
            <a:r>
              <a:rPr lang="sk-SK" dirty="0" smtClean="0"/>
              <a:t> are </a:t>
            </a:r>
            <a:r>
              <a:rPr lang="sk-SK" dirty="0" err="1" smtClean="0"/>
              <a:t>not</a:t>
            </a:r>
            <a:r>
              <a:rPr lang="sk-SK" dirty="0" smtClean="0"/>
              <a:t>, </a:t>
            </a:r>
            <a:r>
              <a:rPr lang="sk-SK" dirty="0" err="1" smtClean="0"/>
              <a:t>at</a:t>
            </a:r>
            <a:r>
              <a:rPr lang="sk-SK" dirty="0" smtClean="0"/>
              <a:t> </a:t>
            </a:r>
            <a:r>
              <a:rPr lang="sk-SK" dirty="0" err="1" smtClean="0"/>
              <a:t>many</a:t>
            </a:r>
            <a:r>
              <a:rPr lang="sk-SK" dirty="0" smtClean="0"/>
              <a:t> </a:t>
            </a:r>
            <a:r>
              <a:rPr lang="sk-SK" dirty="0" err="1" smtClean="0"/>
              <a:t>causes</a:t>
            </a:r>
            <a:endParaRPr lang="sk-SK" dirty="0" smtClean="0"/>
          </a:p>
          <a:p>
            <a:r>
              <a:rPr lang="sk-SK" dirty="0" err="1" smtClean="0"/>
              <a:t>If</a:t>
            </a:r>
            <a:r>
              <a:rPr lang="sk-SK" dirty="0" smtClean="0"/>
              <a:t> </a:t>
            </a:r>
            <a:r>
              <a:rPr lang="sk-SK" dirty="0" err="1" smtClean="0"/>
              <a:t>they</a:t>
            </a:r>
            <a:r>
              <a:rPr lang="sk-SK" dirty="0" smtClean="0"/>
              <a:t> are </a:t>
            </a:r>
            <a:r>
              <a:rPr lang="sk-SK" dirty="0" err="1" smtClean="0"/>
              <a:t>than</a:t>
            </a:r>
            <a:r>
              <a:rPr lang="sk-SK" dirty="0" smtClean="0"/>
              <a:t> </a:t>
            </a:r>
            <a:r>
              <a:rPr lang="sk-SK" dirty="0" err="1" smtClean="0"/>
              <a:t>these</a:t>
            </a:r>
            <a:r>
              <a:rPr lang="sk-SK" dirty="0" smtClean="0"/>
              <a:t>: </a:t>
            </a:r>
            <a:r>
              <a:rPr lang="en-US" dirty="0"/>
              <a:t> </a:t>
            </a:r>
            <a:endParaRPr lang="sk-SK" dirty="0" smtClean="0"/>
          </a:p>
          <a:p>
            <a:pPr lvl="1">
              <a:buFont typeface="Calibri" panose="020F0502020204030204" pitchFamily="34" charset="0"/>
              <a:buChar char="-"/>
            </a:pPr>
            <a:r>
              <a:rPr lang="en-US" dirty="0" smtClean="0"/>
              <a:t>Severe headaches</a:t>
            </a:r>
            <a:endParaRPr lang="sk-SK" dirty="0" smtClean="0"/>
          </a:p>
          <a:p>
            <a:pPr lvl="1">
              <a:buFont typeface="Calibri" panose="020F0502020204030204" pitchFamily="34" charset="0"/>
              <a:buChar char="-"/>
            </a:pPr>
            <a:r>
              <a:rPr lang="en-US" dirty="0" smtClean="0"/>
              <a:t>Fatigue </a:t>
            </a:r>
            <a:r>
              <a:rPr lang="en-US" dirty="0"/>
              <a:t>or </a:t>
            </a:r>
            <a:r>
              <a:rPr lang="en-US" dirty="0" smtClean="0"/>
              <a:t>confusion</a:t>
            </a:r>
            <a:endParaRPr lang="sk-SK" dirty="0" smtClean="0"/>
          </a:p>
          <a:p>
            <a:pPr lvl="1">
              <a:buFont typeface="Calibri" panose="020F0502020204030204" pitchFamily="34" charset="0"/>
              <a:buChar char="-"/>
            </a:pPr>
            <a:r>
              <a:rPr lang="sk-SK" dirty="0" smtClean="0"/>
              <a:t>D</a:t>
            </a:r>
            <a:r>
              <a:rPr lang="en-US" dirty="0" err="1" smtClean="0"/>
              <a:t>izziness</a:t>
            </a:r>
            <a:endParaRPr lang="sk-SK" dirty="0"/>
          </a:p>
          <a:p>
            <a:pPr lvl="1">
              <a:buFont typeface="Calibri" panose="020F0502020204030204" pitchFamily="34" charset="0"/>
              <a:buChar char="-"/>
            </a:pPr>
            <a:r>
              <a:rPr lang="en-US" dirty="0" smtClean="0"/>
              <a:t>Nausea</a:t>
            </a:r>
            <a:endParaRPr lang="sk-SK" dirty="0" smtClean="0"/>
          </a:p>
          <a:p>
            <a:pPr lvl="1">
              <a:buFont typeface="Calibri" panose="020F0502020204030204" pitchFamily="34" charset="0"/>
              <a:buChar char="-"/>
            </a:pPr>
            <a:r>
              <a:rPr lang="en-US" dirty="0" smtClean="0"/>
              <a:t>Problems </a:t>
            </a:r>
            <a:r>
              <a:rPr lang="en-US" dirty="0"/>
              <a:t>with </a:t>
            </a:r>
            <a:r>
              <a:rPr lang="en-US" dirty="0" smtClean="0"/>
              <a:t>vision</a:t>
            </a:r>
            <a:endParaRPr lang="sk-SK" dirty="0" smtClean="0"/>
          </a:p>
          <a:p>
            <a:pPr lvl="1">
              <a:buFont typeface="Calibri" panose="020F0502020204030204" pitchFamily="34" charset="0"/>
              <a:buChar char="-"/>
            </a:pPr>
            <a:r>
              <a:rPr lang="en-US" dirty="0" smtClean="0"/>
              <a:t>Chest pains</a:t>
            </a:r>
            <a:endParaRPr lang="sk-SK" dirty="0" smtClean="0"/>
          </a:p>
          <a:p>
            <a:pPr lvl="1">
              <a:buFont typeface="Calibri" panose="020F0502020204030204" pitchFamily="34" charset="0"/>
              <a:buChar char="-"/>
            </a:pPr>
            <a:r>
              <a:rPr lang="sk-SK" dirty="0" smtClean="0"/>
              <a:t>T</a:t>
            </a:r>
            <a:r>
              <a:rPr lang="en-US" dirty="0" err="1" smtClean="0"/>
              <a:t>innitus</a:t>
            </a:r>
            <a:endParaRPr lang="sk-SK" dirty="0" smtClean="0"/>
          </a:p>
          <a:p>
            <a:pPr lvl="1">
              <a:buFont typeface="Calibri" panose="020F0502020204030204" pitchFamily="34" charset="0"/>
              <a:buChar char="-"/>
            </a:pPr>
            <a:r>
              <a:rPr lang="en-US" dirty="0" smtClean="0"/>
              <a:t>Breathing problems</a:t>
            </a:r>
            <a:endParaRPr lang="sk-SK" dirty="0" smtClean="0"/>
          </a:p>
          <a:p>
            <a:pPr lvl="1">
              <a:buFont typeface="Calibri" panose="020F0502020204030204" pitchFamily="34" charset="0"/>
              <a:buChar char="-"/>
            </a:pPr>
            <a:r>
              <a:rPr lang="en-US" dirty="0" smtClean="0"/>
              <a:t>Irregular heartbeat</a:t>
            </a:r>
            <a:endParaRPr lang="sk-SK" dirty="0" smtClean="0"/>
          </a:p>
          <a:p>
            <a:pPr lvl="1">
              <a:buFont typeface="Calibri" panose="020F0502020204030204" pitchFamily="34" charset="0"/>
              <a:buChar char="-"/>
            </a:pPr>
            <a:r>
              <a:rPr lang="en-US" dirty="0" smtClean="0"/>
              <a:t>Blood </a:t>
            </a:r>
            <a:r>
              <a:rPr lang="en-US" dirty="0"/>
              <a:t>in the </a:t>
            </a:r>
            <a:r>
              <a:rPr lang="en-US" dirty="0" smtClean="0"/>
              <a:t>urine</a:t>
            </a:r>
            <a:endParaRPr lang="sk-SK" dirty="0" smtClean="0"/>
          </a:p>
          <a:p>
            <a:endParaRPr lang="sk-SK" dirty="0"/>
          </a:p>
        </p:txBody>
      </p:sp>
    </p:spTree>
    <p:extLst>
      <p:ext uri="{BB962C8B-B14F-4D97-AF65-F5344CB8AC3E}">
        <p14:creationId xmlns:p14="http://schemas.microsoft.com/office/powerpoint/2010/main" xmlns="" val="21858744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TotalTime>
  <Words>1356</Words>
  <Application>Microsoft Office PowerPoint</Application>
  <PresentationFormat>Vlastná</PresentationFormat>
  <Paragraphs>228</Paragraphs>
  <Slides>26</Slides>
  <Notes>6</Notes>
  <HiddenSlides>0</HiddenSlides>
  <MMClips>0</MMClips>
  <ScaleCrop>false</ScaleCrop>
  <HeadingPairs>
    <vt:vector size="4" baseType="variant">
      <vt:variant>
        <vt:lpstr>Motív</vt:lpstr>
      </vt:variant>
      <vt:variant>
        <vt:i4>1</vt:i4>
      </vt:variant>
      <vt:variant>
        <vt:lpstr>Nadpisy snímok</vt:lpstr>
      </vt:variant>
      <vt:variant>
        <vt:i4>26</vt:i4>
      </vt:variant>
    </vt:vector>
  </HeadingPairs>
  <TitlesOfParts>
    <vt:vector size="27" baseType="lpstr">
      <vt:lpstr>Office Theme</vt:lpstr>
      <vt:lpstr>Table of Contents</vt:lpstr>
      <vt:lpstr>ANGINA PECTORIS</vt:lpstr>
      <vt:lpstr>WHAT IS IT?</vt:lpstr>
      <vt:lpstr>CLASSIFICATION</vt:lpstr>
      <vt:lpstr>TREATMENT</vt:lpstr>
      <vt:lpstr>RISK FACTORS</vt:lpstr>
      <vt:lpstr>Hypertension  </vt:lpstr>
      <vt:lpstr>What it is?</vt:lpstr>
      <vt:lpstr>Symptoms </vt:lpstr>
      <vt:lpstr>Diagnosis </vt:lpstr>
      <vt:lpstr>Causes/Factors </vt:lpstr>
      <vt:lpstr>How is hypertension treated?  </vt:lpstr>
      <vt:lpstr>Complications </vt:lpstr>
      <vt:lpstr>Tachycardia</vt:lpstr>
      <vt:lpstr>Definition</vt:lpstr>
      <vt:lpstr>Symptoms</vt:lpstr>
      <vt:lpstr>Rise factors</vt:lpstr>
      <vt:lpstr>Differential diagnosis</vt:lpstr>
      <vt:lpstr>Treatment</vt:lpstr>
      <vt:lpstr>Pericarditis</vt:lpstr>
      <vt:lpstr>Pericarditis</vt:lpstr>
      <vt:lpstr>Snímka 22</vt:lpstr>
      <vt:lpstr>Pericarditis</vt:lpstr>
      <vt:lpstr>Pericarditis</vt:lpstr>
      <vt:lpstr>Pericarditis</vt:lpstr>
      <vt:lpstr>Pericarditis</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Heart disease</dc:title>
  <dc:creator>Marek Timoracký</dc:creator>
  <cp:lastModifiedBy>Uzivatel</cp:lastModifiedBy>
  <cp:revision>37</cp:revision>
  <dcterms:created xsi:type="dcterms:W3CDTF">2013-10-10T17:03:34Z</dcterms:created>
  <dcterms:modified xsi:type="dcterms:W3CDTF">2014-07-25T21:50:03Z</dcterms:modified>
</cp:coreProperties>
</file>